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6" r:id="rId2"/>
    <p:sldId id="257" r:id="rId3"/>
    <p:sldId id="288" r:id="rId4"/>
    <p:sldId id="301" r:id="rId5"/>
    <p:sldId id="316" r:id="rId6"/>
    <p:sldId id="334" r:id="rId7"/>
    <p:sldId id="317" r:id="rId8"/>
    <p:sldId id="289" r:id="rId9"/>
    <p:sldId id="328" r:id="rId10"/>
    <p:sldId id="303" r:id="rId11"/>
    <p:sldId id="302" r:id="rId12"/>
    <p:sldId id="323" r:id="rId13"/>
    <p:sldId id="324" r:id="rId14"/>
    <p:sldId id="325" r:id="rId15"/>
    <p:sldId id="335" r:id="rId16"/>
    <p:sldId id="326" r:id="rId17"/>
    <p:sldId id="294" r:id="rId18"/>
    <p:sldId id="336" r:id="rId19"/>
    <p:sldId id="327" r:id="rId20"/>
    <p:sldId id="305" r:id="rId21"/>
    <p:sldId id="304" r:id="rId22"/>
    <p:sldId id="308" r:id="rId23"/>
    <p:sldId id="310" r:id="rId24"/>
    <p:sldId id="329" r:id="rId25"/>
    <p:sldId id="309" r:id="rId26"/>
    <p:sldId id="311" r:id="rId27"/>
    <p:sldId id="296" r:id="rId28"/>
    <p:sldId id="312" r:id="rId29"/>
    <p:sldId id="330" r:id="rId30"/>
    <p:sldId id="331" r:id="rId31"/>
    <p:sldId id="313" r:id="rId32"/>
    <p:sldId id="332" r:id="rId33"/>
    <p:sldId id="298" r:id="rId34"/>
    <p:sldId id="333" r:id="rId35"/>
    <p:sldId id="306" r:id="rId36"/>
    <p:sldId id="299" r:id="rId37"/>
    <p:sldId id="307" r:id="rId38"/>
  </p:sldIdLst>
  <p:sldSz cx="12192000" cy="6858000"/>
  <p:notesSz cx="6858000" cy="9144000"/>
  <p:defaultTextStyle>
    <a:defPPr rtl="0"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16D9F66E-5EB9-4882-86FB-DCBF35E3C3E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5274" autoAdjust="0"/>
  </p:normalViewPr>
  <p:slideViewPr>
    <p:cSldViewPr snapToGrid="0">
      <p:cViewPr varScale="1">
        <p:scale>
          <a:sx n="85" d="100"/>
          <a:sy n="85" d="100"/>
        </p:scale>
        <p:origin x="58" y="67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625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377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3" name="日期預留位置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B5DB7A0-0269-41AB-AE25-E28073A59632}" type="datetime1">
              <a:rPr lang="zh-TW" altLang="en-US" smtClean="0">
                <a:latin typeface="Mingliu" panose="02020509000000000000" pitchFamily="49" charset="-120"/>
                <a:ea typeface="Mingliu" panose="02020509000000000000" pitchFamily="49" charset="-120"/>
              </a:rPr>
              <a:t>2025/10/15</a:t>
            </a:fld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BAE14B8-3CC9-472D-9BC5-A84D80684DE2}" type="slidenum">
              <a:rPr lang="en-US" altLang="zh-TW" smtClean="0">
                <a:latin typeface="Mingliu" panose="02020509000000000000" pitchFamily="49" charset="-120"/>
                <a:ea typeface="Mingliu" panose="02020509000000000000" pitchFamily="49" charset="-120"/>
              </a:rPr>
              <a:t>‹#›</a:t>
            </a:fld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fld id="{99E5EF02-2F51-4D4D-B654-1E69F98DE978}" type="datetime1">
              <a:rPr lang="zh-TW" altLang="en-US" smtClean="0"/>
              <a:pPr/>
              <a:t>2025/10/15</a:t>
            </a:fld>
            <a:endParaRPr lang="zh-TW" altLang="en-US" dirty="0"/>
          </a:p>
        </p:txBody>
      </p:sp>
      <p:sp>
        <p:nvSpPr>
          <p:cNvPr id="4" name="投影片影像預留位置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altLang="en-US" dirty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altLang="en-US" smtClean="0"/>
              <a:t>編輯</a:t>
            </a:r>
            <a:r>
              <a:rPr lang="zh-TW" altLang="en-US" dirty="0"/>
              <a:t>母片文字樣式</a:t>
            </a:r>
          </a:p>
          <a:p>
            <a:pPr lvl="1" rtl="0"/>
            <a:r>
              <a:rPr lang="zh-TW" altLang="en-US" dirty="0"/>
              <a:t>第二層</a:t>
            </a:r>
          </a:p>
          <a:p>
            <a:pPr lvl="2" rtl="0"/>
            <a:r>
              <a:rPr lang="zh-TW" altLang="en-US" dirty="0"/>
              <a:t>第三層</a:t>
            </a:r>
          </a:p>
          <a:p>
            <a:pPr lvl="3" rtl="0"/>
            <a:r>
              <a:rPr lang="zh-TW" altLang="en-US" dirty="0"/>
              <a:t>第四層</a:t>
            </a:r>
          </a:p>
          <a:p>
            <a:pPr lvl="4" rtl="0"/>
            <a:r>
              <a:rPr lang="zh-TW" altLang="en-US" dirty="0"/>
              <a:t>第五層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fld id="{7FB667E1-E601-4AAF-B95C-B25720D70A60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ngliu" panose="02020509000000000000" pitchFamily="49" charset="-120"/>
        <a:ea typeface="Mingliu" panose="02020509000000000000" pitchFamily="49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ngliu" panose="02020509000000000000" pitchFamily="49" charset="-120"/>
        <a:ea typeface="Mingliu" panose="02020509000000000000" pitchFamily="49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ngliu" panose="02020509000000000000" pitchFamily="49" charset="-120"/>
        <a:ea typeface="Mingliu" panose="02020509000000000000" pitchFamily="49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ngliu" panose="02020509000000000000" pitchFamily="49" charset="-120"/>
        <a:ea typeface="Mingliu" panose="02020509000000000000" pitchFamily="49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ngliu" panose="02020509000000000000" pitchFamily="49" charset="-120"/>
        <a:ea typeface="Mingliu" panose="02020509000000000000" pitchFamily="49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altLang="zh-TW" smtClean="0"/>
              <a:pPr/>
              <a:t>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750727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altLang="zh-TW" smtClean="0"/>
              <a:pPr/>
              <a:t>10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3452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altLang="zh-TW" smtClean="0"/>
              <a:pPr/>
              <a:t>11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809776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altLang="zh-TW" smtClean="0"/>
              <a:pPr/>
              <a:t>12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319109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altLang="zh-TW" smtClean="0"/>
              <a:pPr/>
              <a:t>13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439741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altLang="zh-TW" smtClean="0"/>
              <a:pPr/>
              <a:t>14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962228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altLang="zh-TW" smtClean="0"/>
              <a:pPr/>
              <a:t>15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378510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altLang="zh-TW" smtClean="0"/>
              <a:pPr/>
              <a:t>16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211237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altLang="zh-TW" smtClean="0"/>
              <a:pPr/>
              <a:t>17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081724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altLang="zh-TW" smtClean="0"/>
              <a:pPr/>
              <a:t>18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552693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altLang="zh-TW" smtClean="0"/>
              <a:pPr/>
              <a:t>19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63754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altLang="zh-TW" smtClean="0"/>
              <a:pPr/>
              <a:t>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644340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altLang="zh-TW" smtClean="0"/>
              <a:pPr/>
              <a:t>20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049007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altLang="zh-TW" smtClean="0"/>
              <a:pPr/>
              <a:t>21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845358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altLang="zh-TW" smtClean="0"/>
              <a:pPr/>
              <a:t>22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812009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altLang="zh-TW" smtClean="0"/>
              <a:pPr/>
              <a:t>23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049294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altLang="zh-TW" smtClean="0"/>
              <a:pPr/>
              <a:t>24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676637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altLang="zh-TW" smtClean="0"/>
              <a:pPr/>
              <a:t>25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362939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altLang="zh-TW" smtClean="0"/>
              <a:pPr/>
              <a:t>26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364113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altLang="zh-TW" smtClean="0"/>
              <a:pPr/>
              <a:t>27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087945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altLang="zh-TW" smtClean="0"/>
              <a:pPr/>
              <a:t>28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733774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altLang="zh-TW" smtClean="0"/>
              <a:pPr/>
              <a:t>29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65889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altLang="zh-TW" smtClean="0"/>
              <a:pPr/>
              <a:t>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549499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altLang="zh-TW" smtClean="0"/>
              <a:pPr/>
              <a:t>30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920184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altLang="zh-TW" smtClean="0"/>
              <a:pPr/>
              <a:t>31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714859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altLang="zh-TW" smtClean="0"/>
              <a:pPr/>
              <a:t>32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399482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altLang="zh-TW" smtClean="0"/>
              <a:pPr/>
              <a:t>33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626422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altLang="zh-TW" smtClean="0"/>
              <a:pPr/>
              <a:t>34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653384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altLang="zh-TW" smtClean="0"/>
              <a:pPr/>
              <a:t>35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251013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altLang="zh-TW" smtClean="0"/>
              <a:pPr/>
              <a:t>36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0947367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altLang="zh-TW" smtClean="0"/>
              <a:pPr/>
              <a:t>37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40060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altLang="zh-TW" smtClean="0"/>
              <a:pPr/>
              <a:t>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33978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altLang="zh-TW" smtClean="0"/>
              <a:pPr/>
              <a:t>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414202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altLang="zh-TW" smtClean="0"/>
              <a:pPr/>
              <a:t>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32715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altLang="zh-TW" smtClean="0"/>
              <a:pPr/>
              <a:t>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798734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altLang="zh-TW" smtClean="0"/>
              <a:pPr/>
              <a:t>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860249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altLang="zh-TW" smtClean="0"/>
              <a:pPr/>
              <a:t>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65901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手繪多邊形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" name="手繪多邊形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" name="手繪多邊形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" name="手繪多邊形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9" name="手繪多邊形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0" name="手繪多邊形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1" name="手繪多邊形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2" name="手繪多邊形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3" name="手繪多邊形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4" name="手繪多邊形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5" name="手繪多邊形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6" name="手繪多邊形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7" name="手繪多邊形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8" name="手繪多邊形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9" name="手繪多邊形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0" name="手繪多邊形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1" name="手繪多邊形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2" name="手繪多邊形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3" name="手繪多邊形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4" name="手繪多邊形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5" name="手繪多邊形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6" name="手繪多邊形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7" name="手繪多邊形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8" name="手繪多邊形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9" name="手繪多邊形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0" name="手繪多邊形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1" name="手繪多邊形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2" name="手繪多邊形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3" name="手繪多邊形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4" name="手繪多邊形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5" name="手繪多邊形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6" name="手繪多邊形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7" name="手繪多邊形​​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8" name="手繪多邊形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9" name="手繪多邊形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</p:grpSp>
      <p:grpSp>
        <p:nvGrpSpPr>
          <p:cNvPr id="40" name="群組 39"/>
          <p:cNvGrpSpPr/>
          <p:nvPr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手繪多邊形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2" name="手繪多邊形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3" name="手繪多邊形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4" name="手繪多邊形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5" name="手繪多邊形​​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6" name="手繪多邊形​​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7" name="手繪多邊形​​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8" name="手繪多邊形​​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</p:grpSp>
      <p:sp>
        <p:nvSpPr>
          <p:cNvPr id="49" name="手繪多邊形 500"/>
          <p:cNvSpPr>
            <a:spLocks/>
          </p:cNvSpPr>
          <p:nvPr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grpSp>
        <p:nvGrpSpPr>
          <p:cNvPr id="50" name="群組 49"/>
          <p:cNvGrpSpPr/>
          <p:nvPr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手繪多邊形​​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2" name="手繪多邊形​​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3" name="手繪多邊形​​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4" name="手繪多邊形​​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5" name="手繪多邊形​​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6" name="手繪多邊形​​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7" name="手繪多邊形​​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8" name="手繪多邊形​​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</p:grpSp>
      <p:sp>
        <p:nvSpPr>
          <p:cNvPr id="59" name="手繪多邊形 413"/>
          <p:cNvSpPr>
            <a:spLocks/>
          </p:cNvSpPr>
          <p:nvPr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60" name="手繪多邊形 414"/>
          <p:cNvSpPr>
            <a:spLocks/>
          </p:cNvSpPr>
          <p:nvPr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grpSp>
        <p:nvGrpSpPr>
          <p:cNvPr id="61" name="群組 5"/>
          <p:cNvGrpSpPr>
            <a:grpSpLocks noChangeAspect="1"/>
          </p:cNvGrpSpPr>
          <p:nvPr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手繪多邊形​​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3" name="手繪多邊形​​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4" name="手繪多邊形​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5" name="手繪多邊形​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6" name="手繪多邊形​​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7" name="手繪多邊形​​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8" name="手繪多邊形​​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9" name="手繪多邊形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0" name="手繪多邊形​​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1" name="手繪多邊形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2" name="手繪多邊形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3" name="手繪多邊形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4" name="手繪多邊形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5" name="手繪多邊形​​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6" name="手繪多邊形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7" name="手繪多邊形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8" name="手繪多邊形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9" name="手繪多邊形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0" name="手繪多邊形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</p:grpSp>
      <p:grpSp>
        <p:nvGrpSpPr>
          <p:cNvPr id="81" name="群組 33"/>
          <p:cNvGrpSpPr>
            <a:grpSpLocks noChangeAspect="1"/>
          </p:cNvGrpSpPr>
          <p:nvPr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手繪多邊形​​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3" name="手繪多邊形​​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4" name="手繪多邊形​​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5" name="手繪多邊形​​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6" name="手繪多邊形​​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</p:grpSp>
      <p:grpSp>
        <p:nvGrpSpPr>
          <p:cNvPr id="87" name="群組 43"/>
          <p:cNvGrpSpPr>
            <a:grpSpLocks noChangeAspect="1"/>
          </p:cNvGrpSpPr>
          <p:nvPr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手繪多邊形​​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9" name="手繪多邊形​​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90" name="手繪多邊形​​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91" name="手繪多邊形​​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92" name="手繪多邊形​​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93" name="手繪多邊形​​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</p:grpSp>
      <p:grpSp>
        <p:nvGrpSpPr>
          <p:cNvPr id="94" name="群組 93"/>
          <p:cNvGrpSpPr/>
          <p:nvPr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手繪多邊形​​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96" name="手繪多邊形​​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97" name="手繪多邊形​​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98" name="手繪多邊形​​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</p:grpSp>
      <p:grpSp>
        <p:nvGrpSpPr>
          <p:cNvPr id="99" name="群組 43"/>
          <p:cNvGrpSpPr>
            <a:grpSpLocks noChangeAspect="1"/>
          </p:cNvGrpSpPr>
          <p:nvPr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手繪多邊形​​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01" name="手繪多邊形​​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02" name="手繪多邊形​​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03" name="手繪多邊形​​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04" name="手繪多邊形​​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05" name="手繪多邊形​​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</p:grpSp>
      <p:grpSp>
        <p:nvGrpSpPr>
          <p:cNvPr id="106" name="群組 105"/>
          <p:cNvGrpSpPr/>
          <p:nvPr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手繪多邊形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08" name="手繪多邊形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09" name="手繪多邊形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10" name="手繪多邊形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11" name="手繪多邊形​​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12" name="手繪多邊形​​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13" name="手繪多邊形​​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14" name="手繪多邊形​​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</p:grpSp>
      <p:sp>
        <p:nvSpPr>
          <p:cNvPr id="115" name="手繪多邊形​ 8"/>
          <p:cNvSpPr>
            <a:spLocks/>
          </p:cNvSpPr>
          <p:nvPr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116" name="手繪多邊形 115"/>
          <p:cNvSpPr/>
          <p:nvPr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grpSp>
        <p:nvGrpSpPr>
          <p:cNvPr id="117" name="群組 116"/>
          <p:cNvGrpSpPr/>
          <p:nvPr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手繪多邊形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19" name="手繪多邊形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20" name="手繪多邊形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21" name="手繪多邊形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22" name="手繪多邊形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23" name="手繪多邊形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24" name="手繪多邊形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25" name="手繪多邊形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26" name="手繪多邊形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27" name="手繪多邊形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28" name="手繪多邊形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29" name="手繪多邊形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30" name="手繪多邊形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31" name="手繪多邊形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32" name="手繪多邊形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33" name="手繪多邊形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34" name="手繪多邊形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35" name="手繪多邊形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36" name="手繪多邊形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37" name="手繪多邊形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38" name="手繪多邊形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39" name="手繪多邊形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40" name="手繪多邊形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41" name="手繪多邊形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42" name="手繪多邊形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43" name="手繪多邊形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44" name="手繪多邊形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45" name="手繪多邊形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</p:grpSp>
      <p:grpSp>
        <p:nvGrpSpPr>
          <p:cNvPr id="146" name="群組 5"/>
          <p:cNvGrpSpPr>
            <a:grpSpLocks noChangeAspect="1"/>
          </p:cNvGrpSpPr>
          <p:nvPr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手繪多邊形​​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48" name="手繪多邊形​​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49" name="手繪多邊形​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50" name="手繪多邊形​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51" name="手繪多邊形​​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52" name="手繪多邊形​​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53" name="手繪多邊形​​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54" name="手繪多邊形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55" name="手繪多邊形​​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56" name="手繪多邊形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57" name="手繪多邊形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58" name="手繪多邊形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59" name="手繪多邊形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60" name="手繪多邊形​​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61" name="手繪多邊形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62" name="手繪多邊形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63" name="手繪多邊形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64" name="手繪多邊形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65" name="手繪多邊形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66" name="手繪多邊形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67" name="手繪多邊形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68" name="手繪多邊形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69" name="手繪多邊形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70" name="手繪多邊形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</p:grpSp>
      <p:grpSp>
        <p:nvGrpSpPr>
          <p:cNvPr id="171" name="群組 64"/>
          <p:cNvGrpSpPr>
            <a:grpSpLocks noChangeAspect="1"/>
          </p:cNvGrpSpPr>
          <p:nvPr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手繪多邊形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73" name="手繪多邊形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74" name="手繪多邊形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75" name="手繪多邊形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76" name="手繪多邊形​​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77" name="手繪多邊形​​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78" name="手繪多邊形​​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79" name="手繪多邊形​​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</p:grp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</p:spPr>
        <p:txBody>
          <a:bodyPr rtlCol="0" anchor="b">
            <a:normAutofit/>
          </a:bodyPr>
          <a:lstStyle>
            <a:lvl1pPr algn="ctr">
              <a:defRPr sz="6600"/>
            </a:lvl1pPr>
          </a:lstStyle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zh-TW" altLang="en-US" smtClean="0"/>
              <a:t>按一下以編輯母片副標題樣式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zh-TW" altLang="en-US" smtClean="0"/>
              <a:t>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1F4DC62-3F32-4708-8CA2-36746D929780}" type="datetime1">
              <a:rPr lang="zh-TW" altLang="en-US" smtClean="0"/>
              <a:pPr/>
              <a:t>2025/10/15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</p:spPr>
        <p:txBody>
          <a:bodyPr vert="eaVert" rtlCol="0"/>
          <a:lstStyle/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</p:spPr>
        <p:txBody>
          <a:bodyPr vert="eaVert" rtlCol="0"/>
          <a:lstStyle/>
          <a:p>
            <a:pPr lvl="0" rtl="0"/>
            <a:r>
              <a:rPr lang="zh-TW" altLang="en-US" smtClean="0"/>
              <a:t>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DD6C64C-D6C2-4F3D-991E-4D5541EB03E8}" type="datetime1">
              <a:rPr lang="zh-TW" altLang="en-US" smtClean="0"/>
              <a:pPr/>
              <a:t>2025/10/15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zh-TW" altLang="en-US" smtClean="0"/>
              <a:t>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E9D0866-942B-4EE6-924F-744A16C100BE}" type="datetime1">
              <a:rPr lang="zh-TW" altLang="en-US" smtClean="0"/>
              <a:pPr/>
              <a:t>2025/10/15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</p:spPr>
        <p:txBody>
          <a:bodyPr rtlCol="0" anchor="b">
            <a:normAutofit/>
          </a:bodyPr>
          <a:lstStyle>
            <a:lvl1pPr algn="l">
              <a:defRPr sz="5200" b="0"/>
            </a:lvl1pPr>
          </a:lstStyle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</p:spPr>
        <p:txBody>
          <a:bodyPr rtlCol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smtClean="0"/>
              <a:t>編輯母片文字樣式</a:t>
            </a: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DB614EF-0FF2-444F-9BC2-9EE9FC26A0C2}" type="datetime1">
              <a:rPr lang="zh-TW" altLang="en-US" smtClean="0"/>
              <a:pPr/>
              <a:t>2025/10/15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zh-TW" altLang="en-US" smtClean="0"/>
              <a:t>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zh-TW" altLang="en-US" smtClean="0"/>
              <a:t>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487C9DA-D465-4914-81C1-1B2DD615DD00}" type="datetime1">
              <a:rPr lang="zh-TW" altLang="en-US" smtClean="0"/>
              <a:pPr/>
              <a:t>2025/10/15</a:t>
            </a:fld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925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zh-TW" altLang="en-US" smtClean="0"/>
              <a:t>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zh-TW" altLang="en-US" smtClean="0"/>
              <a:t>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1E17F25-822D-467A-AE89-5E04B127518A}" type="datetime1">
              <a:rPr lang="zh-TW" altLang="en-US" smtClean="0"/>
              <a:pPr/>
              <a:t>2025/10/15</a:t>
            </a:fld>
            <a:endParaRPr lang="zh-TW" altLang="en-US" dirty="0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0370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手繪多邊形​​ 92"/>
          <p:cNvSpPr>
            <a:spLocks/>
          </p:cNvSpPr>
          <p:nvPr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7" name="手繪多邊形​​ 50"/>
          <p:cNvSpPr>
            <a:spLocks/>
          </p:cNvSpPr>
          <p:nvPr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8" name="手繪多邊形​​ 51"/>
          <p:cNvSpPr>
            <a:spLocks/>
          </p:cNvSpPr>
          <p:nvPr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grpSp>
        <p:nvGrpSpPr>
          <p:cNvPr id="9" name="群組 69"/>
          <p:cNvGrpSpPr>
            <a:grpSpLocks noChangeAspect="1"/>
          </p:cNvGrpSpPr>
          <p:nvPr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10" name="手繪多邊形​​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1" name="手繪多邊形​​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2" name="手繪多邊形​​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3" name="手繪多邊形​​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4" name="手繪多邊形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5" name="手繪多邊形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6" name="手繪多邊形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7" name="手繪多邊形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8" name="手繪多邊形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9" name="手繪多邊形​​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0" name="手繪多邊形​​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1" name="手繪多邊形​​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2" name="手繪多邊形​​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3" name="手繪多邊形​​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4" name="手繪多邊形​​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5" name="手繪多邊形​​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6" name="手繪多邊形​​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7" name="手繪多邊形​​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8" name="手繪多邊形​​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9" name="手繪多邊形​​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0" name="手繪多邊形​​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1" name="手繪多邊形​​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2" name="手繪多邊形​​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3" name="手繪多邊形​​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4" name="手繪多邊形​​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5" name="手繪多邊形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6" name="手繪多邊形​​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7" name="手繪多邊形​​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8" name="手繪多邊形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9" name="手繪多邊形​​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0" name="手繪多邊形​​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1" name="手繪多邊形​​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2" name="手繪多邊形​​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3" name="手繪多邊形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4" name="手繪多邊形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5" name="手繪多邊形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6" name="手繪多邊形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7" name="手繪多邊形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8" name="手繪多邊形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9" name="手繪多邊形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0" name="手繪多邊形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1" name="手繪多邊形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2" name="手繪多邊形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3" name="手繪多邊形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4" name="手繪多邊形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5" name="手繪多邊形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6" name="手繪多邊形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7" name="手繪多邊形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8" name="手繪多邊形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9" name="手繪多邊形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0" name="手繪多邊形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1" name="手繪多邊形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2" name="手繪多邊形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3" name="手繪多邊形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4" name="手繪多邊形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5" name="手繪多邊形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6" name="手繪多邊形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7" name="手繪多邊形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8" name="手繪多邊形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9" name="手繪多邊形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0" name="手繪多邊形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1" name="手繪多邊形​​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2" name="手繪多邊形​​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3" name="手繪多邊形​​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4" name="手繪多邊形​​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5" name="手繪多邊形​​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6" name="手繪多邊形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7" name="手繪多邊形​​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8" name="手繪多邊形​​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9" name="手繪多邊形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0" name="手繪多邊形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1" name="手繪多邊形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2" name="手繪多邊形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3" name="手繪多邊形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4" name="手繪多邊形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5" name="手繪多邊形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6" name="手繪多邊形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7" name="手繪多邊形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8" name="手繪多邊形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9" name="手繪多邊形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90" name="手繪多邊形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91" name="手繪多邊形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92" name="手繪多邊形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</p:grpSp>
      <p:grpSp>
        <p:nvGrpSpPr>
          <p:cNvPr id="93" name="群組 69"/>
          <p:cNvGrpSpPr>
            <a:grpSpLocks noChangeAspect="1"/>
          </p:cNvGrpSpPr>
          <p:nvPr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4" name="手繪多邊形​​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95" name="手繪多邊形​​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96" name="手繪多邊形​​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97" name="手繪多邊形​​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98" name="手繪多邊形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99" name="手繪多邊形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00" name="手繪多邊形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01" name="手繪多邊形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02" name="手繪多邊形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03" name="手繪多邊形​​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04" name="手繪多邊形​​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05" name="手繪多邊形​​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06" name="手繪多邊形​​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07" name="手繪多邊形​​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08" name="手繪多邊形​​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09" name="手繪多邊形​​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10" name="手繪多邊形​​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11" name="手繪多邊形​​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12" name="手繪多邊形​​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13" name="手繪多邊形​​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14" name="手繪多邊形​​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15" name="手繪多邊形​​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16" name="手繪多邊形​​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17" name="手繪多邊形​​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18" name="手繪多邊形​​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19" name="手繪多邊形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20" name="手繪多邊形​​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21" name="手繪多邊形​​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22" name="手繪多邊形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23" name="手繪多邊形​​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24" name="手繪多邊形​​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25" name="手繪多邊形​​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26" name="手繪多邊形​​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27" name="手繪多邊形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28" name="手繪多邊形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29" name="手繪多邊形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30" name="手繪多邊形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31" name="手繪多邊形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32" name="手繪多邊形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33" name="手繪多邊形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34" name="手繪多邊形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35" name="手繪多邊形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36" name="手繪多邊形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37" name="手繪多邊形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38" name="手繪多邊形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39" name="手繪多邊形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40" name="手繪多邊形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41" name="手繪多邊形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42" name="手繪多邊形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43" name="手繪多邊形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44" name="手繪多邊形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45" name="手繪多邊形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46" name="手繪多邊形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47" name="手繪多邊形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48" name="手繪多邊形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49" name="手繪多邊形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50" name="手繪多邊形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51" name="手繪多邊形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52" name="手繪多邊形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53" name="手繪多邊形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54" name="手繪多邊形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55" name="手繪多邊形​​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56" name="手繪多邊形​​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57" name="手繪多邊形​​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58" name="手繪多邊形​​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59" name="手繪多邊形​​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60" name="手繪多邊形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61" name="手繪多邊形​​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62" name="手繪多邊形​​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63" name="手繪多邊形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64" name="手繪多邊形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65" name="手繪多邊形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66" name="手繪多邊形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67" name="手繪多邊形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68" name="手繪多邊形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69" name="手繪多邊形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70" name="手繪多邊形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71" name="手繪多邊形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72" name="手繪多邊形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73" name="手繪多邊形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74" name="手繪多邊形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75" name="手繪多邊形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76" name="手繪多邊形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</p:grpSp>
      <p:grpSp>
        <p:nvGrpSpPr>
          <p:cNvPr id="177" name="群組 69"/>
          <p:cNvGrpSpPr>
            <a:grpSpLocks noChangeAspect="1"/>
          </p:cNvGrpSpPr>
          <p:nvPr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78" name="手繪多邊形​​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79" name="手繪多邊形​​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80" name="手繪多邊形​​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81" name="手繪多邊形​​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82" name="手繪多邊形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83" name="手繪多邊形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84" name="手繪多邊形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85" name="手繪多邊形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86" name="手繪多邊形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87" name="手繪多邊形​​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88" name="手繪多邊形​​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89" name="手繪多邊形​​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90" name="手繪多邊形​​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91" name="手繪多邊形​​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92" name="手繪多邊形​​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93" name="手繪多邊形​​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94" name="手繪多邊形​​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95" name="手繪多邊形​​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96" name="手繪多邊形​​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97" name="手繪多邊形​​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98" name="手繪多邊形​​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99" name="手繪多邊形​​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00" name="手繪多邊形​​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01" name="手繪多邊形​​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02" name="手繪多邊形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03" name="手繪多邊形​​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04" name="手繪多邊形​​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05" name="手繪多邊形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06" name="手繪多邊形​​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07" name="手繪多邊形​​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08" name="手繪多邊形​​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09" name="手繪多邊形​​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10" name="手繪多邊形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11" name="手繪多邊形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12" name="手繪多邊形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13" name="手繪多邊形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14" name="手繪多邊形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15" name="手繪多邊形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16" name="手繪多邊形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17" name="手繪多邊形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18" name="手繪多邊形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19" name="手繪多邊形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20" name="手繪多邊形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21" name="手繪多邊形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22" name="手繪多邊形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23" name="手繪多邊形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24" name="手繪多邊形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25" name="手繪多邊形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26" name="手繪多邊形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27" name="手繪多邊形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28" name="手繪多邊形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29" name="手繪多邊形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30" name="手繪多邊形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31" name="手繪多邊形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32" name="手繪多邊形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33" name="手繪多邊形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34" name="手繪多邊形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35" name="手繪多邊形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36" name="手繪多邊形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37" name="手繪多邊形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38" name="手繪多邊形​​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39" name="手繪多邊形​​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40" name="手繪多邊形​​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41" name="手繪多邊形​​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42" name="手繪多邊形​​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43" name="手繪多邊形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44" name="手繪多邊形​​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45" name="手繪多邊形​​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46" name="手繪多邊形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47" name="手繪多邊形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48" name="手繪多邊形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49" name="手繪多邊形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50" name="手繪多邊形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51" name="手繪多邊形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52" name="手繪多邊形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53" name="手繪多邊形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54" name="手繪多邊形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55" name="手繪多邊形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56" name="手繪多邊形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57" name="手繪多邊形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58" name="手繪多邊形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59" name="手繪多邊形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</p:grpSp>
      <p:grpSp>
        <p:nvGrpSpPr>
          <p:cNvPr id="260" name="群組 50"/>
          <p:cNvGrpSpPr>
            <a:grpSpLocks noChangeAspect="1"/>
          </p:cNvGrpSpPr>
          <p:nvPr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261" name="手繪多邊形​​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62" name="手繪多邊形​​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63" name="手繪多邊形​​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64" name="手繪多邊形​​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65" name="手繪多邊形​​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66" name="手繪多邊形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67" name="手繪多邊形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68" name="手繪多邊形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69" name="手繪多邊形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70" name="手繪多邊形​​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71" name="手繪多邊形​​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72" name="手繪多邊形​​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73" name="手繪多邊形​​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solidFill>
                  <a:schemeClr val="accent6"/>
                </a:solidFill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74" name="手繪多邊形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75" name="手繪多邊形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76" name="手繪多邊形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77" name="手繪多邊形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solidFill>
                  <a:schemeClr val="accent6"/>
                </a:solidFill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78" name="手繪多邊形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79" name="手繪多邊形​​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80" name="手繪多邊形​​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81" name="手繪多邊形​​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82" name="手繪多邊形​​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83" name="手繪多邊形​​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84" name="手繪多邊形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solidFill>
                  <a:schemeClr val="accent6">
                    <a:lumMod val="75000"/>
                  </a:schemeClr>
                </a:solidFill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85" name="手繪多邊形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solidFill>
                  <a:schemeClr val="accent6">
                    <a:lumMod val="75000"/>
                  </a:schemeClr>
                </a:solidFill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86" name="手繪多邊形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87" name="手繪多邊形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88" name="手繪多邊形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</p:grpSp>
      <p:grpSp>
        <p:nvGrpSpPr>
          <p:cNvPr id="289" name="群組 5"/>
          <p:cNvGrpSpPr>
            <a:grpSpLocks noChangeAspect="1"/>
          </p:cNvGrpSpPr>
          <p:nvPr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290" name="手繪多邊形​​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91" name="橢圓​​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92" name="手繪多邊形​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93" name="手繪多邊形​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94" name="手繪多邊形​​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95" name="手繪多邊形​​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96" name="手繪多邊形​​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97" name="手繪多邊形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98" name="手繪多邊形​​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99" name="手繪多邊形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00" name="手繪多邊形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01" name="手繪多邊形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02" name="手繪多邊形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03" name="手繪多邊形​​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04" name="手繪多邊形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05" name="手繪多邊形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06" name="手繪多邊形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07" name="手繪多邊形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08" name="手繪多邊形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09" name="手繪多邊形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</p:grpSp>
      <p:sp>
        <p:nvSpPr>
          <p:cNvPr id="310" name="手繪多邊形​​ 52"/>
          <p:cNvSpPr>
            <a:spLocks/>
          </p:cNvSpPr>
          <p:nvPr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grpSp>
        <p:nvGrpSpPr>
          <p:cNvPr id="311" name="群組 29"/>
          <p:cNvGrpSpPr>
            <a:grpSpLocks noChangeAspect="1"/>
          </p:cNvGrpSpPr>
          <p:nvPr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12" name="手繪多邊形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13" name="手繪多邊形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14" name="手繪多邊形​​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15" name="手繪多邊形​​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16" name="手繪多邊形​​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17" name="手繪多邊形​​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18" name="手繪多邊形​​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19" name="手繪多邊形​​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20" name="手繪多邊形​​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21" name="手繪多邊形​​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22" name="手繪多邊形​​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23" name="手繪多邊形​​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24" name="手繪多邊形​​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25" name="手繪多邊形​​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26" name="手繪多邊形​​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27" name="手繪多邊形​​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28" name="手繪多邊形​​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29" name="手繪多邊形​​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30" name="手繪多邊形​​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31" name="手繪多邊形​​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32" name="手繪多邊形​​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33" name="手繪多邊形​​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34" name="手繪多邊形​​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35" name="手繪多邊形​​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36" name="手繪多邊形​​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37" name="手繪多邊形​​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38" name="手繪多邊形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39" name="手繪多邊形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40" name="手繪多邊形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41" name="手繪多邊形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42" name="手繪多邊形​​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43" name="手繪多邊形​​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44" name="手繪多邊形​​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45" name="手繪多邊形​​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46" name="手繪多邊形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47" name="手繪多邊形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</p:grpSp>
      <p:grpSp>
        <p:nvGrpSpPr>
          <p:cNvPr id="348" name="群組 347"/>
          <p:cNvGrpSpPr/>
          <p:nvPr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349" name="群組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5" name="手繪多邊形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76" name="手繪多邊形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77" name="手繪多邊形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78" name="手繪多邊形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79" name="手繪多邊形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80" name="手繪多邊形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81" name="手繪多邊形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82" name="手繪多邊形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83" name="手繪多邊形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84" name="手繪多邊形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85" name="手繪多邊形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86" name="手繪多邊形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87" name="手繪多邊形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88" name="手繪多邊形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89" name="手繪多邊形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90" name="手繪多邊形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91" name="手繪多邊形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92" name="手繪多邊形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93" name="手繪多邊形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94" name="手繪多邊形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95" name="手繪多邊形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96" name="手繪多邊形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97" name="手繪多邊形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98" name="手繪多邊形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99" name="手繪多邊形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400" name="手繪多邊形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401" name="手繪多邊形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402" name="手繪多邊形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403" name="手繪多邊形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404" name="手繪多邊形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405" name="手繪多邊形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406" name="手繪多邊形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407" name="手繪多邊形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408" name="手繪多邊形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409" name="手繪多邊形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410" name="手繪多邊形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411" name="手繪多邊形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412" name="手繪多邊形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413" name="手繪多邊形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414" name="手繪多邊形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415" name="手繪多邊形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416" name="手繪多邊形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417" name="手繪多邊形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418" name="手繪多邊形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419" name="手繪多邊形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420" name="手繪多邊形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421" name="手繪多邊形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</p:grpSp>
        <p:grpSp>
          <p:nvGrpSpPr>
            <p:cNvPr id="350" name="群組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6" name="手繪多邊形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67" name="手繪多邊形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68" name="手繪多邊形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69" name="手繪多邊形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70" name="手繪多邊形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71" name="手繪多邊形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72" name="手繪多邊形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73" name="手繪多邊形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74" name="手繪多邊形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</p:grpSp>
        <p:grpSp>
          <p:nvGrpSpPr>
            <p:cNvPr id="351" name="群組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9" name="手繪多邊形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60" name="手繪多邊形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61" name="手繪多邊形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62" name="手繪多邊形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63" name="手繪多邊形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64" name="手繪多邊形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65" name="手繪多邊形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</p:grpSp>
        <p:grpSp>
          <p:nvGrpSpPr>
            <p:cNvPr id="352" name="群組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3" name="手繪多邊形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54" name="手繪多邊形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55" name="手繪多邊形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56" name="手繪多邊形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57" name="手繪多邊形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sp>
            <p:nvSpPr>
              <p:cNvPr id="358" name="手繪多邊形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</p:grpSp>
      </p:grpSp>
      <p:grpSp>
        <p:nvGrpSpPr>
          <p:cNvPr id="422" name="群組 52"/>
          <p:cNvGrpSpPr>
            <a:grpSpLocks noChangeAspect="1"/>
          </p:cNvGrpSpPr>
          <p:nvPr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423" name="手繪多邊形​​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24" name="手繪多邊形​​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25" name="手繪多邊形​​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26" name="手繪多邊形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27" name="手繪多邊形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28" name="手繪多邊形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29" name="手繪多邊形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30" name="手繪多邊形​​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</p:grpSp>
      <p:grpSp>
        <p:nvGrpSpPr>
          <p:cNvPr id="431" name="群組 52"/>
          <p:cNvGrpSpPr>
            <a:grpSpLocks noChangeAspect="1"/>
          </p:cNvGrpSpPr>
          <p:nvPr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432" name="手繪多邊形​​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33" name="手繪多邊形​​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34" name="手繪多邊形​​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35" name="手繪多邊形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36" name="手繪多邊形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37" name="手繪多邊形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38" name="手繪多邊形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39" name="手繪多邊形​​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</p:grpSp>
      <p:grpSp>
        <p:nvGrpSpPr>
          <p:cNvPr id="440" name="群組 66"/>
          <p:cNvGrpSpPr>
            <a:grpSpLocks noChangeAspect="1"/>
          </p:cNvGrpSpPr>
          <p:nvPr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441" name="手繪多邊形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42" name="手繪多邊形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43" name="手繪多邊形​​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44" name="手繪多邊形​​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45" name="手繪多邊形​​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46" name="手繪多邊形​​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47" name="手繪多邊形​​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48" name="手繪多邊形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</p:spPr>
        <p:txBody>
          <a:bodyPr rtlCol="0" anchor="ctr">
            <a:normAutofit/>
          </a:bodyPr>
          <a:lstStyle>
            <a:lvl1pPr algn="ctr">
              <a:defRPr sz="6000"/>
            </a:lvl1pPr>
          </a:lstStyle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D318697-5C67-403F-9723-385C8FC8E0C0}" type="datetime1">
              <a:rPr lang="zh-TW" altLang="en-US" smtClean="0"/>
              <a:pPr/>
              <a:t>2025/10/15</a:t>
            </a:fld>
            <a:endParaRPr lang="zh-TW" altLang="en-US" dirty="0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E0EDC97-839F-4D08-A5FB-4C7FA4EA9400}" type="datetime1">
              <a:rPr lang="zh-TW" altLang="en-US" smtClean="0"/>
              <a:pPr/>
              <a:t>2025/10/15</a:t>
            </a:fld>
            <a:endParaRPr lang="zh-TW" alt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rtlCol="0" anchor="b">
            <a:normAutofit/>
          </a:bodyPr>
          <a:lstStyle>
            <a:lvl1pPr>
              <a:defRPr sz="3400" b="0"/>
            </a:lvl1pPr>
          </a:lstStyle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TW" altLang="en-US" smtClean="0"/>
              <a:t>編輯母片文字樣式</a:t>
            </a:r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 smtClean="0"/>
              <a:t>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E64077B-98F0-4516-89BC-14A201E4175E}" type="datetime1">
              <a:rPr lang="zh-TW" altLang="en-US" smtClean="0"/>
              <a:pPr/>
              <a:t>2025/10/15</a:t>
            </a:fld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rtlCol="0" anchor="b">
            <a:normAutofit/>
          </a:bodyPr>
          <a:lstStyle>
            <a:lvl1pPr>
              <a:defRPr sz="3400" b="0"/>
            </a:lvl1pPr>
          </a:lstStyle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TW" altLang="en-US" smtClean="0"/>
              <a:t>編輯母片文字樣式</a:t>
            </a:r>
          </a:p>
        </p:txBody>
      </p:sp>
      <p:sp>
        <p:nvSpPr>
          <p:cNvPr id="3" name="圖片預留位置 2" descr="要新增影像的空白預留位置。按一下預留位置，然後選取您想要新增的影像。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TW" altLang="en-US" smtClean="0"/>
              <a:t>按一下圖示以新增圖片</a:t>
            </a:r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98C65D0-C15D-412D-A9E3-56BFA1933B37}" type="datetime1">
              <a:rPr lang="zh-TW" altLang="en-US" smtClean="0"/>
              <a:pPr/>
              <a:t>2025/10/15</a:t>
            </a:fld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手繪多邊形​​ 50"/>
          <p:cNvSpPr>
            <a:spLocks/>
          </p:cNvSpPr>
          <p:nvPr/>
        </p:nvSpPr>
        <p:spPr bwMode="auto">
          <a:xfrm>
            <a:off x="8761412" y="5521528"/>
            <a:ext cx="3428760" cy="1336472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8" name="手繪多邊形​​ 51"/>
          <p:cNvSpPr>
            <a:spLocks/>
          </p:cNvSpPr>
          <p:nvPr/>
        </p:nvSpPr>
        <p:spPr bwMode="auto">
          <a:xfrm>
            <a:off x="0" y="5652178"/>
            <a:ext cx="11415151" cy="1205823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9" name="手繪多邊形​​ 51"/>
          <p:cNvSpPr>
            <a:spLocks/>
          </p:cNvSpPr>
          <p:nvPr/>
        </p:nvSpPr>
        <p:spPr bwMode="auto">
          <a:xfrm>
            <a:off x="-13749" y="5865035"/>
            <a:ext cx="11415151" cy="1004325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" fmla="*/ 0 w 12079179"/>
              <a:gd name="connsiteY0" fmla="*/ 390824 h 2132172"/>
              <a:gd name="connsiteX1" fmla="*/ 12079179 w 12079179"/>
              <a:gd name="connsiteY1" fmla="*/ 2132172 h 2132172"/>
              <a:gd name="connsiteX2" fmla="*/ 0 w 12079179"/>
              <a:gd name="connsiteY2" fmla="*/ 2132172 h 2132172"/>
              <a:gd name="connsiteX3" fmla="*/ 0 w 12079179"/>
              <a:gd name="connsiteY3" fmla="*/ 390824 h 2132172"/>
              <a:gd name="connsiteX0" fmla="*/ 0 w 12079179"/>
              <a:gd name="connsiteY0" fmla="*/ 499104 h 2240452"/>
              <a:gd name="connsiteX1" fmla="*/ 12079179 w 12079179"/>
              <a:gd name="connsiteY1" fmla="*/ 2240452 h 2240452"/>
              <a:gd name="connsiteX2" fmla="*/ 0 w 12079179"/>
              <a:gd name="connsiteY2" fmla="*/ 2240452 h 2240452"/>
              <a:gd name="connsiteX3" fmla="*/ 0 w 12079179"/>
              <a:gd name="connsiteY3" fmla="*/ 499104 h 2240452"/>
              <a:gd name="connsiteX0" fmla="*/ 0 w 12079179"/>
              <a:gd name="connsiteY0" fmla="*/ 525643 h 2266991"/>
              <a:gd name="connsiteX1" fmla="*/ 12079179 w 12079179"/>
              <a:gd name="connsiteY1" fmla="*/ 2266991 h 2266991"/>
              <a:gd name="connsiteX2" fmla="*/ 0 w 12079179"/>
              <a:gd name="connsiteY2" fmla="*/ 2266991 h 2266991"/>
              <a:gd name="connsiteX3" fmla="*/ 0 w 12079179"/>
              <a:gd name="connsiteY3" fmla="*/ 525643 h 2266991"/>
              <a:gd name="connsiteX0" fmla="*/ 0 w 12079179"/>
              <a:gd name="connsiteY0" fmla="*/ 572389 h 2313737"/>
              <a:gd name="connsiteX1" fmla="*/ 12079179 w 12079179"/>
              <a:gd name="connsiteY1" fmla="*/ 2313737 h 2313737"/>
              <a:gd name="connsiteX2" fmla="*/ 0 w 12079179"/>
              <a:gd name="connsiteY2" fmla="*/ 2313737 h 2313737"/>
              <a:gd name="connsiteX3" fmla="*/ 0 w 12079179"/>
              <a:gd name="connsiteY3" fmla="*/ 572389 h 231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grpSp>
        <p:nvGrpSpPr>
          <p:cNvPr id="10" name="群組 66"/>
          <p:cNvGrpSpPr>
            <a:grpSpLocks noChangeAspect="1"/>
          </p:cNvGrpSpPr>
          <p:nvPr/>
        </p:nvGrpSpPr>
        <p:grpSpPr bwMode="auto">
          <a:xfrm>
            <a:off x="11647687" y="947576"/>
            <a:ext cx="426645" cy="400819"/>
            <a:chOff x="3636" y="1964"/>
            <a:chExt cx="413" cy="388"/>
          </a:xfrm>
        </p:grpSpPr>
        <p:sp>
          <p:nvSpPr>
            <p:cNvPr id="11" name="手繪多邊形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2" name="手繪多邊形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3" name="手繪多邊形​​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4" name="手繪多邊形​​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5" name="手繪多邊形​​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6" name="手繪多邊形​​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7" name="手繪多邊形​​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8" name="手繪多邊形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11308927" y="6212029"/>
            <a:ext cx="875471" cy="645972"/>
            <a:chOff x="7344986" y="5566058"/>
            <a:chExt cx="1750940" cy="1291943"/>
          </a:xfrm>
        </p:grpSpPr>
        <p:sp>
          <p:nvSpPr>
            <p:cNvPr id="20" name="手繪多邊形​​ 99"/>
            <p:cNvSpPr>
              <a:spLocks/>
            </p:cNvSpPr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1" name="手繪多邊形​​ 100"/>
            <p:cNvSpPr>
              <a:spLocks/>
            </p:cNvSpPr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2" name="手繪多邊形​​ 101"/>
            <p:cNvSpPr>
              <a:spLocks/>
            </p:cNvSpPr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3" name="手繪多邊形​​ 102"/>
            <p:cNvSpPr>
              <a:spLocks/>
            </p:cNvSpPr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4" name="手繪多邊形 103"/>
            <p:cNvSpPr>
              <a:spLocks/>
            </p:cNvSpPr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5" name="手繪多邊形 104"/>
            <p:cNvSpPr>
              <a:spLocks/>
            </p:cNvSpPr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</p:grpSp>
      <p:grpSp>
        <p:nvGrpSpPr>
          <p:cNvPr id="26" name="群組 5"/>
          <p:cNvGrpSpPr>
            <a:grpSpLocks noChangeAspect="1"/>
          </p:cNvGrpSpPr>
          <p:nvPr/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27" name="手繪多邊形​​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8" name="手繪多邊形​​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9" name="手繪多邊形​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0" name="手繪多邊形​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1" name="手繪多邊形​​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2" name="手繪多邊形​​ 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3" name="手繪多邊形​​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</p:grpSp>
      <p:grpSp>
        <p:nvGrpSpPr>
          <p:cNvPr id="34" name="群組 16"/>
          <p:cNvGrpSpPr>
            <a:grpSpLocks noChangeAspect="1"/>
          </p:cNvGrpSpPr>
          <p:nvPr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35" name="手繪多邊形​​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6" name="手繪多邊形​​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7" name="手繪多邊形​​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8" name="手繪多邊形​​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9" name="手繪多邊形​​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0" name="手繪多邊形​​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1" name="手繪多邊形​​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2" name="手繪多邊形​​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</p:grpSp>
      <p:grpSp>
        <p:nvGrpSpPr>
          <p:cNvPr id="43" name="群組 28"/>
          <p:cNvGrpSpPr>
            <a:grpSpLocks noChangeAspect="1"/>
          </p:cNvGrpSpPr>
          <p:nvPr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44" name="手繪多邊形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5" name="手繪多邊形 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6" name="手繪多邊形 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7" name="手繪多邊形​​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8" name="手繪多邊形​​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9" name="手繪多邊形​​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0" name="手繪多邊形​​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1" name="手繪多邊形​​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</p:grpSp>
      <p:grpSp>
        <p:nvGrpSpPr>
          <p:cNvPr id="52" name="群組 52"/>
          <p:cNvGrpSpPr>
            <a:grpSpLocks noChangeAspect="1"/>
          </p:cNvGrpSpPr>
          <p:nvPr/>
        </p:nvGrpSpPr>
        <p:grpSpPr bwMode="auto">
          <a:xfrm rot="19948164">
            <a:off x="11143247" y="105148"/>
            <a:ext cx="675071" cy="772505"/>
            <a:chOff x="4634" y="754"/>
            <a:chExt cx="1164" cy="1332"/>
          </a:xfrm>
        </p:grpSpPr>
        <p:sp>
          <p:nvSpPr>
            <p:cNvPr id="53" name="手繪多邊形​​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4" name="手繪多邊形​​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5" name="手繪多邊形​​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6" name="手繪多邊形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7" name="手繪多邊形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8" name="手繪多邊形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9" name="手繪多邊形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0" name="手繪多邊形​​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</p:grpSp>
      <p:grpSp>
        <p:nvGrpSpPr>
          <p:cNvPr id="61" name="群組 64"/>
          <p:cNvGrpSpPr>
            <a:grpSpLocks noChangeAspect="1"/>
          </p:cNvGrpSpPr>
          <p:nvPr/>
        </p:nvGrpSpPr>
        <p:grpSpPr bwMode="auto">
          <a:xfrm flipH="1">
            <a:off x="10782665" y="2958792"/>
            <a:ext cx="1028242" cy="1140705"/>
            <a:chOff x="2052" y="995"/>
            <a:chExt cx="768" cy="852"/>
          </a:xfrm>
        </p:grpSpPr>
        <p:sp>
          <p:nvSpPr>
            <p:cNvPr id="62" name="手繪多邊形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3" name="手繪多邊形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4" name="手繪多邊形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5" name="手繪多邊形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6" name="手繪多邊形​​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7" name="手繪多邊形​​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8" name="手繪多邊形​​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9" name="手繪多邊形​​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</p:grpSp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altLang="en-US" dirty="0" smtClean="0"/>
              <a:t>編輯</a:t>
            </a:r>
            <a:r>
              <a:rPr lang="zh-TW" altLang="en-US" dirty="0"/>
              <a:t>母片文字樣式</a:t>
            </a:r>
          </a:p>
          <a:p>
            <a:pPr lvl="1" rtl="0"/>
            <a:r>
              <a:rPr lang="zh-TW" altLang="en-US" dirty="0"/>
              <a:t>第二層</a:t>
            </a:r>
          </a:p>
          <a:p>
            <a:pPr lvl="2" rtl="0"/>
            <a:r>
              <a:rPr lang="zh-TW" altLang="en-US" dirty="0"/>
              <a:t>第三層</a:t>
            </a:r>
          </a:p>
          <a:p>
            <a:pPr lvl="3" rtl="0"/>
            <a:r>
              <a:rPr lang="zh-TW" altLang="en-US" dirty="0"/>
              <a:t>第四層</a:t>
            </a:r>
          </a:p>
          <a:p>
            <a:pPr lvl="4" rtl="0"/>
            <a:r>
              <a:rPr lang="zh-TW" altLang="en-US" dirty="0"/>
              <a:t>第五層</a:t>
            </a: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none" baseline="0">
                <a:solidFill>
                  <a:schemeClr val="tx1"/>
                </a:solidFill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fld id="{916999F3-C4AC-40F7-A9C9-29911130B27F}" type="datetime1">
              <a:rPr lang="zh-TW" altLang="en-US" smtClean="0"/>
              <a:pPr/>
              <a:t>2025/10/15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fld id="{CA8D9AD5-F248-4919-864A-CFD76CC027D6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3" r:id="rId4"/>
    <p:sldLayoutId id="2147483664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1"/>
          </a:solidFill>
          <a:latin typeface="Mingliu" panose="02020509000000000000" pitchFamily="49" charset="-120"/>
          <a:ea typeface="Mingliu" panose="02020509000000000000" pitchFamily="49" charset="-120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Mingliu" panose="02020509000000000000" pitchFamily="49" charset="-120"/>
          <a:ea typeface="Mingliu" panose="02020509000000000000" pitchFamily="49" charset="-120"/>
          <a:cs typeface="+mn-cs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Mingliu" panose="02020509000000000000" pitchFamily="49" charset="-120"/>
          <a:ea typeface="Mingliu" panose="02020509000000000000" pitchFamily="49" charset="-120"/>
          <a:cs typeface="+mn-cs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Mingliu" panose="02020509000000000000" pitchFamily="49" charset="-120"/>
          <a:ea typeface="Mingliu" panose="02020509000000000000" pitchFamily="49" charset="-120"/>
          <a:cs typeface="+mn-cs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Mingliu" panose="02020509000000000000" pitchFamily="49" charset="-120"/>
          <a:ea typeface="Mingliu" panose="02020509000000000000" pitchFamily="49" charset="-120"/>
          <a:cs typeface="+mn-cs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Mingliu" panose="02020509000000000000" pitchFamily="49" charset="-120"/>
          <a:ea typeface="Mingliu" panose="02020509000000000000" pitchFamily="49" charset="-120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pos="3840">
          <p15:clr>
            <a:srgbClr val="F26B43"/>
          </p15:clr>
        </p15:guide>
        <p15:guide id="4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tm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m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tm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m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tm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m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m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tm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mp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tmp"/><Relationship Id="rId4" Type="http://schemas.openxmlformats.org/officeDocument/2006/relationships/image" Target="../media/image13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>
                <a:lumMod val="88000"/>
                <a:alpha val="93000"/>
              </a:srgbClr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934730" y="702176"/>
            <a:ext cx="11555931" cy="2263258"/>
          </a:xfrm>
        </p:spPr>
        <p:txBody>
          <a:bodyPr rtlCol="0">
            <a:noAutofit/>
          </a:bodyPr>
          <a:lstStyle/>
          <a:p>
            <a:pPr algn="l"/>
            <a:r>
              <a:rPr lang="zh-TW" altLang="en-US" sz="5400" b="1" dirty="0"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>信義國民</a:t>
            </a:r>
            <a:r>
              <a:rPr lang="zh-TW" altLang="en-US" sz="5400" b="1" dirty="0" smtClean="0"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>中學</a:t>
            </a:r>
            <a:r>
              <a:rPr lang="en-US" altLang="zh-TW" sz="5400" b="1" dirty="0" smtClean="0">
                <a:latin typeface="+mj-ea"/>
                <a:ea typeface="+mj-ea"/>
                <a:sym typeface="Arial" panose="020B0604020202020204" pitchFamily="34" charset="0"/>
              </a:rPr>
              <a:t/>
            </a:r>
            <a:br>
              <a:rPr lang="en-US" altLang="zh-TW" sz="5400" b="1" dirty="0" smtClean="0">
                <a:latin typeface="+mj-ea"/>
                <a:ea typeface="+mj-ea"/>
                <a:sym typeface="Arial" panose="020B0604020202020204" pitchFamily="34" charset="0"/>
              </a:rPr>
            </a:br>
            <a:r>
              <a:rPr lang="en-US" altLang="zh-TW" sz="3600" b="1" dirty="0" smtClean="0">
                <a:latin typeface="+mj-ea"/>
                <a:ea typeface="+mj-ea"/>
                <a:sym typeface="Arial" panose="020B0604020202020204" pitchFamily="34" charset="0"/>
              </a:rPr>
              <a:t/>
            </a:r>
            <a:br>
              <a:rPr lang="en-US" altLang="zh-TW" sz="3600" b="1" dirty="0" smtClean="0">
                <a:latin typeface="+mj-ea"/>
                <a:ea typeface="+mj-ea"/>
                <a:sym typeface="Arial" panose="020B0604020202020204" pitchFamily="34" charset="0"/>
              </a:rPr>
            </a:br>
            <a:r>
              <a:rPr lang="en-US" altLang="zh-TW" sz="5400" dirty="0" smtClean="0"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>114</a:t>
            </a:r>
            <a:r>
              <a:rPr lang="zh-TW" altLang="en-US" sz="5400" dirty="0" smtClean="0"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>年度國民中小學交通安全教育</a:t>
            </a:r>
            <a:r>
              <a:rPr lang="en-US" altLang="zh-TW" sz="5400" dirty="0" smtClean="0"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/>
            </a:r>
            <a:br>
              <a:rPr lang="en-US" altLang="zh-TW" sz="5400" dirty="0" smtClean="0"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</a:br>
            <a:r>
              <a:rPr lang="zh-TW" altLang="en-US" sz="5400" dirty="0" smtClean="0"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>績優學校評選報告</a:t>
            </a:r>
            <a:endParaRPr lang="zh-TW" altLang="en-US" sz="5400" dirty="0">
              <a:latin typeface="標楷體" panose="03000509000000000000" pitchFamily="65" charset="-120"/>
              <a:ea typeface="標楷體" panose="03000509000000000000" pitchFamily="65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6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58958" y="811291"/>
            <a:ext cx="7047550" cy="3507549"/>
          </a:xfrm>
        </p:spPr>
        <p:txBody>
          <a:bodyPr rtlCol="0">
            <a:normAutofit/>
          </a:bodyPr>
          <a:lstStyle/>
          <a:p>
            <a:pPr marL="914400" indent="-914400">
              <a:buFont typeface="+mj-ea"/>
              <a:buAutoNum type="ea1ChtPeriod" startAt="2"/>
            </a:pPr>
            <a:r>
              <a:rPr lang="zh-TW" altLang="en-US" sz="5400" b="1" dirty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教學與活動</a:t>
            </a:r>
          </a:p>
        </p:txBody>
      </p:sp>
    </p:spTree>
    <p:extLst>
      <p:ext uri="{BB962C8B-B14F-4D97-AF65-F5344CB8AC3E}">
        <p14:creationId xmlns:p14="http://schemas.microsoft.com/office/powerpoint/2010/main" val="309779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預留位置 3"/>
          <p:cNvSpPr>
            <a:spLocks noGrp="1"/>
          </p:cNvSpPr>
          <p:nvPr>
            <p:ph sz="half" idx="1"/>
          </p:nvPr>
        </p:nvSpPr>
        <p:spPr>
          <a:xfrm>
            <a:off x="1630171" y="1"/>
            <a:ext cx="9245914" cy="3883068"/>
          </a:xfrm>
        </p:spPr>
        <p:txBody>
          <a:bodyPr rtlCol="0">
            <a:normAutofit/>
          </a:bodyPr>
          <a:lstStyle/>
          <a:p>
            <a:pPr marL="45720" indent="0" rtl="0">
              <a:buNone/>
            </a:pPr>
            <a:r>
              <a:rPr lang="en-US" altLang="zh-TW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2-1-1</a:t>
            </a: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 </a:t>
            </a:r>
            <a:r>
              <a:rPr lang="zh-TW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規劃符合交通安全核心能力相關教案</a:t>
            </a:r>
            <a:endParaRPr lang="en-US" altLang="zh-TW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sym typeface="Microsoft JhengHei UI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彈性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課程計畫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  <a:sym typeface="Microsoft JhengHei UI" panose="020B0604030504040204" pitchFamily="34" charset="-120"/>
            </a:endParaRPr>
          </a:p>
        </p:txBody>
      </p:sp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03" y="2453054"/>
            <a:ext cx="5932658" cy="4004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圖片 2" descr="畫面剪輯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508" y="1388082"/>
            <a:ext cx="5044705" cy="5069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598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預留位置 3"/>
          <p:cNvSpPr>
            <a:spLocks noGrp="1"/>
          </p:cNvSpPr>
          <p:nvPr>
            <p:ph sz="half" idx="1"/>
          </p:nvPr>
        </p:nvSpPr>
        <p:spPr>
          <a:xfrm>
            <a:off x="1630171" y="1"/>
            <a:ext cx="9245914" cy="3883068"/>
          </a:xfrm>
        </p:spPr>
        <p:txBody>
          <a:bodyPr rtlCol="0">
            <a:normAutofit/>
          </a:bodyPr>
          <a:lstStyle/>
          <a:p>
            <a:pPr marL="45720" indent="0" rtl="0">
              <a:buNone/>
            </a:pPr>
            <a:r>
              <a:rPr lang="en-US" altLang="zh-TW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2-1-2</a:t>
            </a: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 </a:t>
            </a:r>
            <a:r>
              <a:rPr lang="zh-TW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規劃符合交通安全核心能力相關教案</a:t>
            </a:r>
            <a:endParaRPr lang="en-US" altLang="zh-TW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sym typeface="Microsoft JhengHei UI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相關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課程主題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  <a:sym typeface="Microsoft JhengHei UI" panose="020B0604030504040204" pitchFamily="34" charset="-120"/>
            </a:endParaRPr>
          </a:p>
        </p:txBody>
      </p:sp>
      <p:pic>
        <p:nvPicPr>
          <p:cNvPr id="5" name="圖片 4" descr="畫面剪輯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171" y="2444262"/>
            <a:ext cx="5487095" cy="3783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圖片 5" descr="畫面剪輯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544" y="1956025"/>
            <a:ext cx="4057926" cy="4271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189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預留位置 3"/>
          <p:cNvSpPr>
            <a:spLocks noGrp="1"/>
          </p:cNvSpPr>
          <p:nvPr>
            <p:ph sz="half" idx="1"/>
          </p:nvPr>
        </p:nvSpPr>
        <p:spPr>
          <a:xfrm>
            <a:off x="1630171" y="1"/>
            <a:ext cx="9245914" cy="3883068"/>
          </a:xfrm>
        </p:spPr>
        <p:txBody>
          <a:bodyPr rtlCol="0">
            <a:normAutofit/>
          </a:bodyPr>
          <a:lstStyle/>
          <a:p>
            <a:pPr marL="45720" indent="0" rtl="0">
              <a:buNone/>
            </a:pPr>
            <a:r>
              <a:rPr lang="en-US" altLang="zh-TW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2-1-3</a:t>
            </a: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 </a:t>
            </a:r>
            <a:r>
              <a:rPr lang="zh-TW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規劃符合交通安全核心能力相關教案</a:t>
            </a:r>
            <a:endParaRPr lang="en-US" altLang="zh-TW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sym typeface="Microsoft JhengHei UI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積極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自編合宜教案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  <a:sym typeface="Microsoft JhengHei UI" panose="020B0604030504040204" pitchFamily="34" charset="-120"/>
            </a:endParaRPr>
          </a:p>
        </p:txBody>
      </p:sp>
      <p:pic>
        <p:nvPicPr>
          <p:cNvPr id="6" name="圖片 5" descr="畫面剪輯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675" y="2087910"/>
            <a:ext cx="4057926" cy="4271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70" y="1718263"/>
            <a:ext cx="5567113" cy="4641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168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預留位置 3"/>
          <p:cNvSpPr>
            <a:spLocks noGrp="1"/>
          </p:cNvSpPr>
          <p:nvPr>
            <p:ph sz="half" idx="1"/>
          </p:nvPr>
        </p:nvSpPr>
        <p:spPr>
          <a:xfrm>
            <a:off x="1630171" y="1"/>
            <a:ext cx="9245914" cy="3883068"/>
          </a:xfrm>
        </p:spPr>
        <p:txBody>
          <a:bodyPr rtlCol="0">
            <a:normAutofit/>
          </a:bodyPr>
          <a:lstStyle/>
          <a:p>
            <a:pPr marL="45720" indent="0">
              <a:buNone/>
            </a:pPr>
            <a:r>
              <a:rPr lang="en-US" altLang="zh-TW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2-2-1 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落實校內交通情境</a:t>
            </a:r>
            <a:r>
              <a:rPr lang="zh-TW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設置</a:t>
            </a:r>
            <a:r>
              <a:rPr lang="en-US" altLang="zh-TW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/>
            </a:r>
            <a:br>
              <a:rPr lang="en-US" altLang="zh-TW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</a:br>
            <a:r>
              <a:rPr lang="en-US" altLang="zh-TW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       </a:t>
            </a:r>
            <a:r>
              <a:rPr lang="zh-TW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與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教學輔導活動</a:t>
            </a:r>
            <a:endParaRPr lang="en-US" altLang="zh-TW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sym typeface="Microsoft JhengHei UI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校園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交通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情境設置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sym typeface="Microsoft JhengHei UI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3403" y="2105285"/>
            <a:ext cx="3671155" cy="2100794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71877" y="830513"/>
            <a:ext cx="3490991" cy="2325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35381" y="3663430"/>
            <a:ext cx="4086481" cy="2600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矩形 10"/>
          <p:cNvSpPr/>
          <p:nvPr/>
        </p:nvSpPr>
        <p:spPr>
          <a:xfrm>
            <a:off x="8211306" y="461181"/>
            <a:ext cx="231986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l"/>
            </a:pPr>
            <a:r>
              <a:rPr lang="zh-TW" altLang="en-US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交通安全海報設計</a:t>
            </a:r>
            <a:endParaRPr lang="zh-TW" altLang="en-US" sz="5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9" b="26410"/>
          <a:stretch/>
        </p:blipFill>
        <p:spPr>
          <a:xfrm>
            <a:off x="3564117" y="4045070"/>
            <a:ext cx="2922227" cy="3482511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9" b="20128"/>
          <a:stretch/>
        </p:blipFill>
        <p:spPr>
          <a:xfrm>
            <a:off x="9055804" y="2446970"/>
            <a:ext cx="2616073" cy="337994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" t="10768" r="-911" b="12308"/>
          <a:stretch/>
        </p:blipFill>
        <p:spPr>
          <a:xfrm>
            <a:off x="5930528" y="1600485"/>
            <a:ext cx="2703216" cy="369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預留位置 3"/>
          <p:cNvSpPr>
            <a:spLocks noGrp="1"/>
          </p:cNvSpPr>
          <p:nvPr>
            <p:ph sz="half" idx="1"/>
          </p:nvPr>
        </p:nvSpPr>
        <p:spPr>
          <a:xfrm>
            <a:off x="1630171" y="1"/>
            <a:ext cx="9245914" cy="3883068"/>
          </a:xfrm>
        </p:spPr>
        <p:txBody>
          <a:bodyPr rtlCol="0">
            <a:normAutofit/>
          </a:bodyPr>
          <a:lstStyle/>
          <a:p>
            <a:pPr marL="45720" indent="0">
              <a:buNone/>
            </a:pPr>
            <a:r>
              <a:rPr lang="en-US" altLang="zh-TW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2-2-1 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落實校內交通情境</a:t>
            </a:r>
            <a:r>
              <a:rPr lang="zh-TW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設置</a:t>
            </a:r>
            <a:r>
              <a:rPr lang="en-US" altLang="zh-TW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/>
            </a:r>
            <a:br>
              <a:rPr lang="en-US" altLang="zh-TW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</a:br>
            <a:r>
              <a:rPr lang="en-US" altLang="zh-TW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       </a:t>
            </a:r>
            <a:r>
              <a:rPr lang="zh-TW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與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教學輔導活動</a:t>
            </a:r>
            <a:endParaRPr lang="en-US" altLang="zh-TW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sym typeface="Microsoft JhengHei UI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校園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交通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情境設置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sym typeface="Microsoft JhengHei UI" panose="020B0604030504040204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796" y="2906240"/>
            <a:ext cx="4652674" cy="3098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9419" y="2928919"/>
            <a:ext cx="4834072" cy="3076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矩形 10"/>
          <p:cNvSpPr/>
          <p:nvPr/>
        </p:nvSpPr>
        <p:spPr>
          <a:xfrm>
            <a:off x="4703175" y="2228436"/>
            <a:ext cx="231986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l"/>
            </a:pPr>
            <a:r>
              <a:rPr lang="zh-TW" altLang="en-US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交通安全海報設計</a:t>
            </a:r>
            <a:endParaRPr lang="zh-TW" altLang="en-US" sz="5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16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預留位置 3"/>
          <p:cNvSpPr>
            <a:spLocks noGrp="1"/>
          </p:cNvSpPr>
          <p:nvPr>
            <p:ph sz="half" idx="1"/>
          </p:nvPr>
        </p:nvSpPr>
        <p:spPr>
          <a:xfrm>
            <a:off x="1630171" y="1"/>
            <a:ext cx="9245914" cy="3883068"/>
          </a:xfrm>
        </p:spPr>
        <p:txBody>
          <a:bodyPr rtlCol="0">
            <a:normAutofit/>
          </a:bodyPr>
          <a:lstStyle/>
          <a:p>
            <a:pPr marL="45720" indent="0">
              <a:buNone/>
            </a:pPr>
            <a:r>
              <a:rPr lang="en-US" altLang="zh-TW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2-2-2 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落實校內交通情境</a:t>
            </a:r>
            <a:r>
              <a:rPr lang="zh-TW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設置</a:t>
            </a:r>
            <a:r>
              <a:rPr lang="en-US" altLang="zh-TW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/>
            </a:r>
            <a:br>
              <a:rPr lang="en-US" altLang="zh-TW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</a:br>
            <a:r>
              <a:rPr lang="en-US" altLang="zh-TW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       </a:t>
            </a:r>
            <a:r>
              <a:rPr lang="zh-TW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與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教學輔導活動</a:t>
            </a:r>
            <a:endParaRPr lang="en-US" altLang="zh-TW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sym typeface="Microsoft JhengHei UI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配合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校外活動，進行車輛安全審核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sym typeface="Microsoft JhengHei UI" panose="020B0604030504040204" pitchFamily="34" charset="-120"/>
            </a:endParaRPr>
          </a:p>
        </p:txBody>
      </p:sp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060" y="2453054"/>
            <a:ext cx="4274068" cy="4107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352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預留位置 3"/>
          <p:cNvSpPr>
            <a:spLocks noGrp="1"/>
          </p:cNvSpPr>
          <p:nvPr>
            <p:ph sz="half" idx="1"/>
          </p:nvPr>
        </p:nvSpPr>
        <p:spPr>
          <a:xfrm>
            <a:off x="1630170" y="1"/>
            <a:ext cx="9179791" cy="3883068"/>
          </a:xfrm>
        </p:spPr>
        <p:txBody>
          <a:bodyPr rtlCol="0">
            <a:normAutofit/>
          </a:bodyPr>
          <a:lstStyle/>
          <a:p>
            <a:pPr marL="45720" indent="0">
              <a:buNone/>
            </a:pPr>
            <a:r>
              <a:rPr lang="en-US" altLang="zh-TW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2-3-</a:t>
            </a:r>
            <a:r>
              <a:rPr lang="en-US" altLang="zh-TW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1</a:t>
            </a:r>
            <a:r>
              <a:rPr lang="zh-TW" altLang="en-US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　</a:t>
            </a:r>
            <a:r>
              <a:rPr lang="zh-TW" altLang="zh-TW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舉辦</a:t>
            </a:r>
            <a:r>
              <a:rPr lang="zh-TW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各類</a:t>
            </a:r>
            <a:r>
              <a:rPr lang="zh-TW" altLang="zh-TW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交通安全</a:t>
            </a:r>
            <a:r>
              <a:rPr lang="zh-TW" altLang="zh-TW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活動</a:t>
            </a:r>
            <a:endParaRPr lang="en-US" altLang="zh-TW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sym typeface="Microsoft JhengHei UI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交通安全活動辦法及實施計畫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sym typeface="Microsoft JhengHei UI" panose="020B0604030504040204" pitchFamily="34" charset="-120"/>
            </a:endParaRPr>
          </a:p>
        </p:txBody>
      </p:sp>
      <p:pic>
        <p:nvPicPr>
          <p:cNvPr id="7" name="圖片 6" descr="畫面剪輯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043" y="1711172"/>
            <a:ext cx="4656964" cy="4343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057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預留位置 3"/>
          <p:cNvSpPr>
            <a:spLocks noGrp="1"/>
          </p:cNvSpPr>
          <p:nvPr>
            <p:ph sz="half" idx="1"/>
          </p:nvPr>
        </p:nvSpPr>
        <p:spPr>
          <a:xfrm>
            <a:off x="1630170" y="1"/>
            <a:ext cx="9179791" cy="3883068"/>
          </a:xfrm>
        </p:spPr>
        <p:txBody>
          <a:bodyPr rtlCol="0">
            <a:normAutofit/>
          </a:bodyPr>
          <a:lstStyle/>
          <a:p>
            <a:pPr marL="45720" indent="0">
              <a:buNone/>
            </a:pPr>
            <a:r>
              <a:rPr lang="en-US" altLang="zh-TW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2-3-</a:t>
            </a:r>
            <a:r>
              <a:rPr lang="en-US" altLang="zh-TW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1</a:t>
            </a:r>
            <a:r>
              <a:rPr lang="zh-TW" altLang="en-US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　</a:t>
            </a:r>
            <a:r>
              <a:rPr lang="zh-TW" altLang="zh-TW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舉辦</a:t>
            </a:r>
            <a:r>
              <a:rPr lang="zh-TW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各類</a:t>
            </a:r>
            <a:r>
              <a:rPr lang="zh-TW" altLang="zh-TW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交通安全</a:t>
            </a:r>
            <a:r>
              <a:rPr lang="zh-TW" altLang="zh-TW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活動</a:t>
            </a:r>
            <a:endParaRPr lang="en-US" altLang="zh-TW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sym typeface="Microsoft JhengHei UI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HK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大型車內輪差體驗活動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sym typeface="Microsoft JhengHei UI" panose="020B0604030504040204" pitchFamily="34" charset="-120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3007796"/>
              </p:ext>
            </p:extLst>
          </p:nvPr>
        </p:nvGraphicFramePr>
        <p:xfrm>
          <a:off x="1529334" y="1895871"/>
          <a:ext cx="6105595" cy="4441722"/>
        </p:xfrm>
        <a:graphic>
          <a:graphicData uri="http://schemas.openxmlformats.org/drawingml/2006/table">
            <a:tbl>
              <a:tblPr/>
              <a:tblGrid>
                <a:gridCol w="940752">
                  <a:extLst>
                    <a:ext uri="{9D8B030D-6E8A-4147-A177-3AD203B41FA5}">
                      <a16:colId xmlns:a16="http://schemas.microsoft.com/office/drawing/2014/main" val="2949330284"/>
                    </a:ext>
                  </a:extLst>
                </a:gridCol>
                <a:gridCol w="1878848">
                  <a:extLst>
                    <a:ext uri="{9D8B030D-6E8A-4147-A177-3AD203B41FA5}">
                      <a16:colId xmlns:a16="http://schemas.microsoft.com/office/drawing/2014/main" val="4078649056"/>
                    </a:ext>
                  </a:extLst>
                </a:gridCol>
                <a:gridCol w="846544">
                  <a:extLst>
                    <a:ext uri="{9D8B030D-6E8A-4147-A177-3AD203B41FA5}">
                      <a16:colId xmlns:a16="http://schemas.microsoft.com/office/drawing/2014/main" val="2737032884"/>
                    </a:ext>
                  </a:extLst>
                </a:gridCol>
                <a:gridCol w="374178">
                  <a:extLst>
                    <a:ext uri="{9D8B030D-6E8A-4147-A177-3AD203B41FA5}">
                      <a16:colId xmlns:a16="http://schemas.microsoft.com/office/drawing/2014/main" val="1019841432"/>
                    </a:ext>
                  </a:extLst>
                </a:gridCol>
                <a:gridCol w="638224">
                  <a:extLst>
                    <a:ext uri="{9D8B030D-6E8A-4147-A177-3AD203B41FA5}">
                      <a16:colId xmlns:a16="http://schemas.microsoft.com/office/drawing/2014/main" val="2198579466"/>
                    </a:ext>
                  </a:extLst>
                </a:gridCol>
                <a:gridCol w="396071">
                  <a:extLst>
                    <a:ext uri="{9D8B030D-6E8A-4147-A177-3AD203B41FA5}">
                      <a16:colId xmlns:a16="http://schemas.microsoft.com/office/drawing/2014/main" val="3703222698"/>
                    </a:ext>
                  </a:extLst>
                </a:gridCol>
                <a:gridCol w="1030978">
                  <a:extLst>
                    <a:ext uri="{9D8B030D-6E8A-4147-A177-3AD203B41FA5}">
                      <a16:colId xmlns:a16="http://schemas.microsoft.com/office/drawing/2014/main" val="2689581413"/>
                    </a:ext>
                  </a:extLst>
                </a:gridCol>
              </a:tblGrid>
              <a:tr h="3711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活動名稱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47" marR="177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基隆市信義國民中學大型車內輪差與視野死角體驗活動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47" marR="177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356102"/>
                  </a:ext>
                </a:extLst>
              </a:tr>
              <a:tr h="3304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辦理單位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47" marR="177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HK" sz="1400" kern="10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基隆市信義國民中學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47" marR="177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4833216"/>
                  </a:ext>
                </a:extLst>
              </a:tr>
              <a:tr h="3304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活動時間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47" marR="177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114.09.18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47" marR="177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參加人數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47" marR="177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男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47" marR="177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18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47" marR="177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女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47" marR="177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22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47" marR="177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7980851"/>
                  </a:ext>
                </a:extLst>
              </a:tr>
              <a:tr h="2620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活動地點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47" marR="177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基隆監理站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47" marR="177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合計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47" marR="177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lang="zh-TW" sz="1400" kern="10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人次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47" marR="177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4683532"/>
                  </a:ext>
                </a:extLst>
              </a:tr>
              <a:tr h="13415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執行成果概述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47" marR="177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marL="247015" indent="-247015" algn="just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zh-TW" sz="14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透過宣導，學生能瞭解過馬路應該注意的事項，並知道該如何安全的過馬路。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marL="247015" indent="-247015" algn="just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zh-TW" sz="14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觀看車禍事故相關影片，能體認到車禍的嚴重性，以及可以如何預防事故的發生瞭解大型車在行駛時會有視野死角。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47" marR="177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5550701"/>
                  </a:ext>
                </a:extLst>
              </a:tr>
              <a:tr h="11353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辦理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效益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47" marR="177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marL="289560" indent="-289560" algn="just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zh-TW" sz="14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透過交通安全教育講習，培養學童防禦駕駛意識，充分認識大型車視野死角位置，遵守道路交通標誌標線號誌。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marL="533400" indent="-533400" algn="just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zh-TW" sz="14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加強提升學童交通安全及路權觀念，預防交通事故之發生。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47" marR="177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9057030"/>
                  </a:ext>
                </a:extLst>
              </a:tr>
              <a:tr h="6707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改進與建議事項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47" marR="177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marL="342900" lvl="0" indent="-342900">
                        <a:lnSpc>
                          <a:spcPts val="23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14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讓學生可以實際體驗大行車的視野死角，及何謂內輪差，是很有意義的教學活動。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47" marR="177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768582"/>
                  </a:ext>
                </a:extLst>
              </a:tr>
            </a:tbl>
          </a:graphicData>
        </a:graphic>
      </p:graphicFrame>
      <p:pic>
        <p:nvPicPr>
          <p:cNvPr id="9" name="圖片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159" y="1132602"/>
            <a:ext cx="3866795" cy="225243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312115" y="763270"/>
            <a:ext cx="4628190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l"/>
            </a:pPr>
            <a:r>
              <a:rPr lang="zh-TW" altLang="zh-TW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以色塊進行輔助，讓學生有更清楚的</a:t>
            </a:r>
            <a:r>
              <a:rPr lang="zh-TW" altLang="zh-TW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體驗</a:t>
            </a:r>
            <a:endParaRPr lang="zh-TW" altLang="en-US" sz="5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1" name="圖片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159" y="3784779"/>
            <a:ext cx="3866795" cy="248106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7471490" y="3464537"/>
            <a:ext cx="4397358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l"/>
            </a:pPr>
            <a:r>
              <a:rPr lang="zh-TW" altLang="zh-TW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以</a:t>
            </a:r>
            <a:r>
              <a:rPr lang="zh-TW" altLang="zh-TW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大型車輛進行內輪車及視野死角</a:t>
            </a:r>
            <a:r>
              <a:rPr lang="zh-TW" altLang="zh-TW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教學</a:t>
            </a:r>
            <a:endParaRPr lang="zh-TW" altLang="en-US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79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預留位置 3"/>
          <p:cNvSpPr>
            <a:spLocks noGrp="1"/>
          </p:cNvSpPr>
          <p:nvPr>
            <p:ph sz="half" idx="1"/>
          </p:nvPr>
        </p:nvSpPr>
        <p:spPr>
          <a:xfrm>
            <a:off x="1630170" y="1"/>
            <a:ext cx="9179791" cy="3883068"/>
          </a:xfrm>
        </p:spPr>
        <p:txBody>
          <a:bodyPr rtlCol="0">
            <a:normAutofit/>
          </a:bodyPr>
          <a:lstStyle/>
          <a:p>
            <a:pPr marL="45720" indent="0">
              <a:buNone/>
            </a:pPr>
            <a:r>
              <a:rPr lang="en-US" altLang="zh-TW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2-3-</a:t>
            </a:r>
            <a:r>
              <a:rPr lang="en-US" altLang="zh-TW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2</a:t>
            </a:r>
            <a:r>
              <a:rPr lang="zh-TW" altLang="en-US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　</a:t>
            </a:r>
            <a:r>
              <a:rPr lang="zh-TW" altLang="zh-TW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舉辦</a:t>
            </a:r>
            <a:r>
              <a:rPr lang="zh-TW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各類</a:t>
            </a:r>
            <a:r>
              <a:rPr lang="zh-TW" altLang="zh-TW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交通安全</a:t>
            </a:r>
            <a:r>
              <a:rPr lang="zh-TW" altLang="zh-TW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活動</a:t>
            </a:r>
            <a:endParaRPr lang="en-US" altLang="zh-TW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sym typeface="Microsoft JhengHei UI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交通安全活動結合校本問題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sym typeface="Microsoft JhengHei UI" panose="020B0604030504040204" pitchFamily="34" charset="-120"/>
            </a:endParaRPr>
          </a:p>
        </p:txBody>
      </p:sp>
      <p:pic>
        <p:nvPicPr>
          <p:cNvPr id="8" name="圖片 7" descr="畫面剪輯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216" y="1712618"/>
            <a:ext cx="5192755" cy="5021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圖片 11" descr="畫面剪輯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895" y="1712618"/>
            <a:ext cx="5652123" cy="5021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685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59539" y="-937294"/>
            <a:ext cx="6058552" cy="3507549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5400" b="1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報告大綱</a:t>
            </a:r>
            <a:endParaRPr lang="zh-TW" altLang="en-US" sz="5400" b="1" dirty="0">
              <a:latin typeface="標楷體" panose="03000509000000000000" pitchFamily="65" charset="-120"/>
              <a:ea typeface="標楷體" panose="03000509000000000000" pitchFamily="65" charset="-120"/>
              <a:sym typeface="Microsoft JhengHei UI" panose="020B0604030504040204" pitchFamily="34" charset="-120"/>
            </a:endParaRPr>
          </a:p>
        </p:txBody>
      </p:sp>
      <p:sp>
        <p:nvSpPr>
          <p:cNvPr id="4" name="內容預留位置 3"/>
          <p:cNvSpPr>
            <a:spLocks noGrp="1"/>
          </p:cNvSpPr>
          <p:nvPr>
            <p:ph sz="half" idx="4294967295"/>
          </p:nvPr>
        </p:nvSpPr>
        <p:spPr>
          <a:xfrm>
            <a:off x="2793304" y="1536004"/>
            <a:ext cx="5241925" cy="4124325"/>
          </a:xfrm>
        </p:spPr>
        <p:txBody>
          <a:bodyPr rtlCol="0">
            <a:normAutofit/>
          </a:bodyPr>
          <a:lstStyle/>
          <a:p>
            <a:pPr marL="502920" indent="-457200" rtl="0">
              <a:buFont typeface="+mj-ea"/>
              <a:buAutoNum type="ea1ChtPeriod"/>
            </a:pP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組織、計畫與宣導</a:t>
            </a:r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  <a:sym typeface="Microsoft JhengHei UI" panose="020B0604030504040204" pitchFamily="34" charset="-120"/>
            </a:endParaRPr>
          </a:p>
          <a:p>
            <a:pPr marL="502920" indent="-457200" rtl="0">
              <a:buFont typeface="+mj-ea"/>
              <a:buAutoNum type="ea1ChtPeriod"/>
            </a:pP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教學與活動</a:t>
            </a:r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  <a:sym typeface="Microsoft JhengHei UI" panose="020B0604030504040204" pitchFamily="34" charset="-120"/>
            </a:endParaRPr>
          </a:p>
          <a:p>
            <a:pPr marL="502920" indent="-457200" rtl="0">
              <a:buFont typeface="+mj-ea"/>
              <a:buAutoNum type="ea1ChtPeriod"/>
            </a:pP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交通安全與輔導</a:t>
            </a:r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  <a:sym typeface="Microsoft JhengHei UI" panose="020B0604030504040204" pitchFamily="34" charset="-120"/>
            </a:endParaRPr>
          </a:p>
          <a:p>
            <a:pPr marL="502920" indent="-457200" rtl="0">
              <a:buFont typeface="+mj-ea"/>
              <a:buAutoNum type="ea1ChtPeriod"/>
            </a:pP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創新與重大成效</a:t>
            </a:r>
          </a:p>
        </p:txBody>
      </p:sp>
    </p:spTree>
    <p:extLst>
      <p:ext uri="{BB962C8B-B14F-4D97-AF65-F5344CB8AC3E}">
        <p14:creationId xmlns:p14="http://schemas.microsoft.com/office/powerpoint/2010/main" val="81009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58958" y="811291"/>
            <a:ext cx="7047550" cy="3507549"/>
          </a:xfrm>
        </p:spPr>
        <p:txBody>
          <a:bodyPr rtlCol="0">
            <a:normAutofit/>
          </a:bodyPr>
          <a:lstStyle/>
          <a:p>
            <a:pPr marL="914400" indent="-914400">
              <a:buFont typeface="+mj-ea"/>
              <a:buAutoNum type="ea1ChtPeriod" startAt="3"/>
            </a:pPr>
            <a:r>
              <a:rPr lang="zh-TW" altLang="en-US" sz="5400" b="1" dirty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交通安全與輔導</a:t>
            </a:r>
          </a:p>
        </p:txBody>
      </p:sp>
    </p:spTree>
    <p:extLst>
      <p:ext uri="{BB962C8B-B14F-4D97-AF65-F5344CB8AC3E}">
        <p14:creationId xmlns:p14="http://schemas.microsoft.com/office/powerpoint/2010/main" val="370010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預留位置 3"/>
          <p:cNvSpPr>
            <a:spLocks noGrp="1"/>
          </p:cNvSpPr>
          <p:nvPr>
            <p:ph sz="half" idx="1"/>
          </p:nvPr>
        </p:nvSpPr>
        <p:spPr>
          <a:xfrm>
            <a:off x="1603793" y="0"/>
            <a:ext cx="9738284" cy="4695092"/>
          </a:xfrm>
        </p:spPr>
        <p:txBody>
          <a:bodyPr rtlCol="0">
            <a:normAutofit/>
          </a:bodyPr>
          <a:lstStyle/>
          <a:p>
            <a:pPr marL="45720" indent="0">
              <a:buNone/>
            </a:pPr>
            <a:r>
              <a:rPr lang="en-US" altLang="zh-TW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3-1-1 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建置學生通學資料與運用，並設置路隊</a:t>
            </a:r>
            <a:endParaRPr lang="en-US" altLang="zh-TW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sym typeface="Microsoft JhengHei UI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詳細完整的學生通學方式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資料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/>
            </a:r>
            <a:b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</a:b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/>
            </a:r>
            <a:b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</a:b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/>
            </a:r>
            <a:b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</a:b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/>
            </a:r>
            <a:b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</a:b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/>
            </a:r>
            <a:b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</a:b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  <a:sym typeface="Microsoft JhengHei UI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  <a:sym typeface="Microsoft JhengHei UI" panose="020B0604030504040204" pitchFamily="34" charset="-120"/>
            </a:endParaRPr>
          </a:p>
          <a:p>
            <a:pPr marL="45720" indent="0">
              <a:buNone/>
            </a:pPr>
            <a:endParaRPr lang="en-US" altLang="zh-TW" sz="4000" dirty="0" smtClean="0">
              <a:latin typeface="標楷體" panose="03000509000000000000" pitchFamily="65" charset="-120"/>
              <a:ea typeface="標楷體" panose="03000509000000000000" pitchFamily="65" charset="-120"/>
              <a:sym typeface="Microsoft JhengHei UI" panose="020B0604030504040204" pitchFamily="34" charset="-120"/>
            </a:endParaRPr>
          </a:p>
        </p:txBody>
      </p:sp>
      <p:pic>
        <p:nvPicPr>
          <p:cNvPr id="5" name="圖片 4" descr="畫面剪輯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87" y="1369961"/>
            <a:ext cx="5814564" cy="4138019"/>
          </a:xfrm>
          <a:prstGeom prst="rect">
            <a:avLst/>
          </a:prstGeom>
        </p:spPr>
      </p:pic>
      <p:pic>
        <p:nvPicPr>
          <p:cNvPr id="8" name="圖片 7" descr="畫面剪輯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627" y="1195594"/>
            <a:ext cx="5268433" cy="557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19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預留位置 3"/>
          <p:cNvSpPr>
            <a:spLocks noGrp="1"/>
          </p:cNvSpPr>
          <p:nvPr>
            <p:ph sz="half" idx="1"/>
          </p:nvPr>
        </p:nvSpPr>
        <p:spPr>
          <a:xfrm>
            <a:off x="1630170" y="1"/>
            <a:ext cx="9676738" cy="4695092"/>
          </a:xfrm>
        </p:spPr>
        <p:txBody>
          <a:bodyPr rtlCol="0">
            <a:normAutofit/>
          </a:bodyPr>
          <a:lstStyle/>
          <a:p>
            <a:pPr marL="45720" indent="0">
              <a:buNone/>
            </a:pPr>
            <a:r>
              <a:rPr lang="en-US" altLang="zh-TW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3-1-2 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建置學生通學資料與運用，並設置路隊</a:t>
            </a:r>
            <a:endParaRPr lang="en-US" altLang="zh-TW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sym typeface="Microsoft JhengHei UI" panose="020B0604030504040204" pitchFamily="34" charset="-120"/>
            </a:endParaRPr>
          </a:p>
          <a:p>
            <a:pPr marL="45720" indent="0">
              <a:buNone/>
            </a:pP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/>
            </a:r>
            <a:b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</a:b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/>
            </a:r>
            <a:b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</a:b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/>
            </a:r>
            <a:b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</a:b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/>
            </a:r>
            <a:b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</a:b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/>
            </a:r>
            <a:b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</a:b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  <a:sym typeface="Microsoft JhengHei UI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  <a:sym typeface="Microsoft JhengHei UI" panose="020B0604030504040204" pitchFamily="34" charset="-120"/>
            </a:endParaRPr>
          </a:p>
          <a:p>
            <a:pPr marL="45720" indent="0">
              <a:buNone/>
            </a:pPr>
            <a:endParaRPr lang="en-US" altLang="zh-TW" sz="4000" dirty="0" smtClean="0">
              <a:latin typeface="標楷體" panose="03000509000000000000" pitchFamily="65" charset="-120"/>
              <a:ea typeface="標楷體" panose="03000509000000000000" pitchFamily="65" charset="-120"/>
              <a:sym typeface="Microsoft JhengHei UI" panose="020B0604030504040204" pitchFamily="34" charset="-120"/>
            </a:endParaRPr>
          </a:p>
        </p:txBody>
      </p:sp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387" y="1775211"/>
            <a:ext cx="6087657" cy="4508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矩形 2"/>
          <p:cNvSpPr/>
          <p:nvPr/>
        </p:nvSpPr>
        <p:spPr>
          <a:xfrm>
            <a:off x="1709301" y="1067396"/>
            <a:ext cx="26244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學生路隊組織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sym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512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預留位置 3"/>
          <p:cNvSpPr>
            <a:spLocks noGrp="1"/>
          </p:cNvSpPr>
          <p:nvPr>
            <p:ph sz="half" idx="1"/>
          </p:nvPr>
        </p:nvSpPr>
        <p:spPr>
          <a:xfrm>
            <a:off x="1630169" y="0"/>
            <a:ext cx="10177899" cy="4739053"/>
          </a:xfrm>
        </p:spPr>
        <p:txBody>
          <a:bodyPr rtlCol="0">
            <a:normAutofit/>
          </a:bodyPr>
          <a:lstStyle/>
          <a:p>
            <a:pPr marL="45720" indent="0">
              <a:buNone/>
            </a:pPr>
            <a:r>
              <a:rPr lang="en-US" altLang="zh-TW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3-2-1 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規劃校園進出之人車動線、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交通工具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停放</a:t>
            </a: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/>
            </a:r>
            <a:b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</a:b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       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及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交通管制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計畫</a:t>
            </a:r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  <a:sym typeface="Microsoft JhengHei UI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校內人車動線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b="1" dirty="0" smtClean="0"/>
              <a:t/>
            </a:r>
            <a:br>
              <a:rPr lang="en-US" altLang="zh-TW" b="1" dirty="0" smtClean="0"/>
            </a:br>
            <a:endParaRPr lang="en-US" altLang="zh-TW" sz="2000" b="1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4" t="14540" b="9252"/>
          <a:stretch/>
        </p:blipFill>
        <p:spPr>
          <a:xfrm>
            <a:off x="7076257" y="4076713"/>
            <a:ext cx="3987224" cy="2110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" t="1072" r="10568" b="11020"/>
          <a:stretch/>
        </p:blipFill>
        <p:spPr>
          <a:xfrm>
            <a:off x="1090245" y="2369526"/>
            <a:ext cx="4624754" cy="2564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257" y="1494207"/>
            <a:ext cx="3987224" cy="2243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606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預留位置 3"/>
          <p:cNvSpPr>
            <a:spLocks noGrp="1"/>
          </p:cNvSpPr>
          <p:nvPr>
            <p:ph sz="half" idx="1"/>
          </p:nvPr>
        </p:nvSpPr>
        <p:spPr>
          <a:xfrm>
            <a:off x="1630169" y="0"/>
            <a:ext cx="10177899" cy="4739053"/>
          </a:xfrm>
        </p:spPr>
        <p:txBody>
          <a:bodyPr rtlCol="0">
            <a:normAutofit/>
          </a:bodyPr>
          <a:lstStyle/>
          <a:p>
            <a:pPr marL="45720" indent="0">
              <a:buNone/>
            </a:pPr>
            <a:r>
              <a:rPr lang="en-US" altLang="zh-TW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3-2-1 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規劃校園進出之人車動線、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交通工具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停放</a:t>
            </a: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/>
            </a:r>
            <a:b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</a:b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       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及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交通管制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計畫</a:t>
            </a:r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  <a:sym typeface="Microsoft JhengHei UI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車輛進出管制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b="1" dirty="0" smtClean="0"/>
              <a:t/>
            </a:r>
            <a:br>
              <a:rPr lang="en-US" altLang="zh-TW" b="1" dirty="0" smtClean="0"/>
            </a:br>
            <a:endParaRPr lang="en-US" altLang="zh-TW" sz="2000" b="1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66" y="2839915"/>
            <a:ext cx="4995264" cy="2810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244" y="2839915"/>
            <a:ext cx="4995264" cy="28105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887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4" t="14540" b="9252"/>
          <a:stretch/>
        </p:blipFill>
        <p:spPr>
          <a:xfrm>
            <a:off x="2195482" y="3614845"/>
            <a:ext cx="4809391" cy="2546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內容預留位置 3"/>
          <p:cNvSpPr>
            <a:spLocks noGrp="1"/>
          </p:cNvSpPr>
          <p:nvPr>
            <p:ph sz="half" idx="1"/>
          </p:nvPr>
        </p:nvSpPr>
        <p:spPr>
          <a:xfrm>
            <a:off x="1630169" y="0"/>
            <a:ext cx="10169107" cy="4739053"/>
          </a:xfrm>
        </p:spPr>
        <p:txBody>
          <a:bodyPr rtlCol="0">
            <a:normAutofit/>
          </a:bodyPr>
          <a:lstStyle/>
          <a:p>
            <a:pPr marL="45720" indent="0">
              <a:buNone/>
            </a:pPr>
            <a:r>
              <a:rPr lang="en-US" altLang="zh-TW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3-2-1 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規劃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校園進出之人車動線、交通工具停放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/>
            </a:r>
            <a:b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</a:b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      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及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交通管制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計畫</a:t>
            </a:r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  <a:sym typeface="Microsoft JhengHei UI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上學、放學人車動線交通規劃</a:t>
            </a:r>
            <a:r>
              <a:rPr lang="en-US" altLang="zh-TW" sz="2000" b="1" dirty="0"/>
              <a:t/>
            </a:r>
            <a:br>
              <a:rPr lang="en-US" altLang="zh-TW" sz="2000" b="1" dirty="0"/>
            </a:br>
            <a:r>
              <a:rPr lang="en-US" altLang="zh-TW" b="1" dirty="0" smtClean="0"/>
              <a:t/>
            </a:r>
            <a:br>
              <a:rPr lang="en-US" altLang="zh-TW" b="1" dirty="0" smtClean="0"/>
            </a:br>
            <a:r>
              <a:rPr lang="en-US" altLang="zh-TW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en-US" altLang="zh-TW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zh-TW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因本校校門口路段狹窄，還請上下學時間開車接送的各位家長接送孩子時</a:t>
            </a:r>
            <a:r>
              <a:rPr lang="zh-TW" altLang="zh-TW" sz="1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，請勿</a:t>
            </a:r>
            <a:r>
              <a:rPr lang="zh-TW" altLang="zh-TW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停</a:t>
            </a:r>
            <a:r>
              <a:rPr lang="zh-TW" altLang="en-US" sz="1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zh-TW" altLang="zh-TW" sz="1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校</a:t>
            </a:r>
            <a:r>
              <a:rPr lang="zh-TW" altLang="en-US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門</a:t>
            </a:r>
            <a:r>
              <a:rPr lang="zh-TW" altLang="zh-TW" sz="1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口，</a:t>
            </a:r>
            <a:r>
              <a:rPr lang="en-US" altLang="zh-TW" sz="1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1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1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zh-TW" sz="1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以</a:t>
            </a:r>
            <a:r>
              <a:rPr lang="zh-TW" altLang="zh-TW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維持交通順暢及行車安全。</a:t>
            </a:r>
            <a:endParaRPr lang="en-US" altLang="zh-TW" sz="1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" lvl="0" indent="0">
              <a:buNone/>
            </a:pPr>
            <a:r>
              <a:rPr lang="en-US" altLang="zh-TW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  2</a:t>
            </a:r>
            <a:r>
              <a:rPr lang="en-US" altLang="zh-TW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放學</a:t>
            </a:r>
            <a:r>
              <a:rPr lang="zh-TW" altLang="zh-TW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路線</a:t>
            </a:r>
            <a:r>
              <a:rPr lang="zh-TW" altLang="en-US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如下</a:t>
            </a:r>
            <a:r>
              <a:rPr lang="en-US" altLang="zh-TW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: </a:t>
            </a:r>
            <a:r>
              <a:rPr lang="zh-TW" altLang="zh-TW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操場</a:t>
            </a:r>
            <a:r>
              <a:rPr lang="en-US" altLang="zh-TW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zh-TW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總務處門口</a:t>
            </a:r>
            <a:r>
              <a:rPr lang="en-US" altLang="zh-TW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)-</a:t>
            </a:r>
            <a:r>
              <a:rPr lang="zh-TW" altLang="zh-TW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校門口</a:t>
            </a:r>
            <a:r>
              <a:rPr lang="en-US" altLang="zh-TW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zh-TW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東信路</a:t>
            </a:r>
            <a:r>
              <a:rPr lang="en-US" altLang="zh-TW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zh-TW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東信路</a:t>
            </a:r>
            <a:r>
              <a:rPr lang="zh-TW" altLang="zh-TW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公車站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25968" y="5996285"/>
            <a:ext cx="244169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400" b="1" dirty="0" smtClean="0">
                <a:ln w="28575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人車分道</a:t>
            </a:r>
            <a:endParaRPr lang="zh-TW" altLang="en-US" sz="4400" b="1" dirty="0">
              <a:ln w="28575">
                <a:solidFill>
                  <a:srgbClr val="C0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340" y="3632427"/>
            <a:ext cx="4495469" cy="2528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416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預留位置 3"/>
          <p:cNvSpPr>
            <a:spLocks noGrp="1"/>
          </p:cNvSpPr>
          <p:nvPr>
            <p:ph sz="half" idx="1"/>
          </p:nvPr>
        </p:nvSpPr>
        <p:spPr>
          <a:xfrm>
            <a:off x="1630170" y="0"/>
            <a:ext cx="9905338" cy="4739053"/>
          </a:xfrm>
        </p:spPr>
        <p:txBody>
          <a:bodyPr rtlCol="0">
            <a:normAutofit/>
          </a:bodyPr>
          <a:lstStyle/>
          <a:p>
            <a:pPr marL="45720" indent="0">
              <a:buNone/>
            </a:pPr>
            <a:r>
              <a:rPr lang="en-US" altLang="zh-TW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3-2-2 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校內各種交通工具停放設施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  <a:sym typeface="Microsoft JhengHei UI" panose="020B0604030504040204" pitchFamily="34" charset="-120"/>
            </a:endParaRPr>
          </a:p>
          <a:p>
            <a:pPr marL="45720" indent="0">
              <a:buNone/>
            </a:pPr>
            <a:r>
              <a:rPr lang="en-US" altLang="zh-TW" b="1" dirty="0" smtClean="0"/>
              <a:t/>
            </a:r>
            <a:br>
              <a:rPr lang="en-US" altLang="zh-TW" b="1" dirty="0" smtClean="0"/>
            </a:br>
            <a:endParaRPr lang="en-US" altLang="zh-TW" sz="2000" b="1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679" y="2611315"/>
            <a:ext cx="6563321" cy="36927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13" y="1420474"/>
            <a:ext cx="5898257" cy="33185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7115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預留位置 3"/>
          <p:cNvSpPr>
            <a:spLocks noGrp="1"/>
          </p:cNvSpPr>
          <p:nvPr>
            <p:ph sz="half" idx="1"/>
          </p:nvPr>
        </p:nvSpPr>
        <p:spPr>
          <a:xfrm>
            <a:off x="1603794" y="0"/>
            <a:ext cx="9543046" cy="3883068"/>
          </a:xfrm>
        </p:spPr>
        <p:txBody>
          <a:bodyPr rtlCol="0">
            <a:normAutofit/>
          </a:bodyPr>
          <a:lstStyle/>
          <a:p>
            <a:pPr marL="45720" indent="0">
              <a:buNone/>
            </a:pPr>
            <a:r>
              <a:rPr lang="en-US" altLang="zh-TW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3-3-1 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交通服務隊及導護的規劃與管理</a:t>
            </a:r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  <a:sym typeface="Microsoft JhengHei UI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交通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服務隊或糾察隊的訓練與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執行</a:t>
            </a:r>
            <a:endParaRPr lang="en-US" altLang="zh-TW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sym typeface="Microsoft JhengHei UI" panose="020B0604030504040204" pitchFamily="34" charset="-120"/>
            </a:endParaRPr>
          </a:p>
          <a:p>
            <a:pPr marL="45720" indent="0">
              <a:buNone/>
            </a:pPr>
            <a:endParaRPr lang="en-US" altLang="zh-TW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sym typeface="Microsoft JhengHei UI" panose="020B0604030504040204" pitchFamily="34" charset="-120"/>
            </a:endParaRPr>
          </a:p>
        </p:txBody>
      </p:sp>
      <p:pic>
        <p:nvPicPr>
          <p:cNvPr id="1026" name="Picture 2" descr="101年9月 04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9" y="2220218"/>
            <a:ext cx="4800600" cy="3597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064" y="2989862"/>
            <a:ext cx="5025674" cy="2827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633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預留位置 3"/>
          <p:cNvSpPr>
            <a:spLocks noGrp="1"/>
          </p:cNvSpPr>
          <p:nvPr>
            <p:ph sz="half" idx="1"/>
          </p:nvPr>
        </p:nvSpPr>
        <p:spPr>
          <a:xfrm>
            <a:off x="1630170" y="1"/>
            <a:ext cx="9543046" cy="3883068"/>
          </a:xfrm>
        </p:spPr>
        <p:txBody>
          <a:bodyPr rtlCol="0">
            <a:normAutofit/>
          </a:bodyPr>
          <a:lstStyle/>
          <a:p>
            <a:pPr marL="45720" indent="0">
              <a:buNone/>
            </a:pPr>
            <a:r>
              <a:rPr lang="en-US" altLang="zh-TW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3-3-1 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交通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服務隊及導護的規劃與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管理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  <a:sym typeface="Microsoft JhengHei UI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交通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服務隊或糾察隊的訓練與執行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sym typeface="Microsoft JhengHei UI" panose="020B0604030504040204" pitchFamily="34" charset="-120"/>
            </a:endParaRPr>
          </a:p>
          <a:p>
            <a:pPr marL="45720" indent="0">
              <a:buNone/>
            </a:pPr>
            <a:endParaRPr lang="en-US" altLang="zh-TW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sym typeface="Microsoft JhengHei UI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374" y="1643041"/>
            <a:ext cx="2744038" cy="4877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77" y="3955418"/>
            <a:ext cx="4167038" cy="2344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471" y="2262970"/>
            <a:ext cx="4175406" cy="2349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924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預留位置 3"/>
          <p:cNvSpPr>
            <a:spLocks noGrp="1"/>
          </p:cNvSpPr>
          <p:nvPr>
            <p:ph sz="half" idx="1"/>
          </p:nvPr>
        </p:nvSpPr>
        <p:spPr>
          <a:xfrm>
            <a:off x="1656547" y="0"/>
            <a:ext cx="9543046" cy="3883068"/>
          </a:xfrm>
        </p:spPr>
        <p:txBody>
          <a:bodyPr rtlCol="0">
            <a:normAutofit/>
          </a:bodyPr>
          <a:lstStyle/>
          <a:p>
            <a:pPr marL="45720" indent="0">
              <a:buNone/>
            </a:pPr>
            <a:r>
              <a:rPr lang="en-US" altLang="zh-TW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3-3-2 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交通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服務隊及導護的規劃與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管理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  <a:sym typeface="Microsoft JhengHei UI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訂定導護工作實施要點及考核奬勵措施</a:t>
            </a:r>
            <a:endParaRPr lang="en-US" altLang="zh-TW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sym typeface="Microsoft JhengHei UI" panose="020B0604030504040204" pitchFamily="34" charset="-120"/>
            </a:endParaRPr>
          </a:p>
        </p:txBody>
      </p:sp>
      <p:pic>
        <p:nvPicPr>
          <p:cNvPr id="6" name="圖片 5" descr="畫面剪輯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591" y="1610484"/>
            <a:ext cx="4195483" cy="5237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圖片 6" descr="畫面剪輯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711" y="1610484"/>
            <a:ext cx="4122202" cy="5247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562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58958" y="811291"/>
            <a:ext cx="7047550" cy="3507549"/>
          </a:xfrm>
        </p:spPr>
        <p:txBody>
          <a:bodyPr rtlCol="0">
            <a:normAutofit/>
          </a:bodyPr>
          <a:lstStyle/>
          <a:p>
            <a:pPr marL="914400" indent="-914400">
              <a:buFont typeface="+mj-ea"/>
              <a:buAutoNum type="ea1ChtPeriod"/>
            </a:pPr>
            <a:r>
              <a:rPr lang="zh-TW" altLang="en-US" sz="5400" b="1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組織</a:t>
            </a:r>
            <a:r>
              <a:rPr lang="zh-TW" altLang="en-US" sz="5400" b="1" dirty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、計畫與</a:t>
            </a:r>
            <a:r>
              <a:rPr lang="zh-TW" altLang="en-US" sz="5400" b="1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宣導</a:t>
            </a:r>
            <a:endParaRPr lang="zh-TW" altLang="en-US" sz="5400" b="1" dirty="0">
              <a:latin typeface="標楷體" panose="03000509000000000000" pitchFamily="65" charset="-120"/>
              <a:ea typeface="標楷體" panose="03000509000000000000" pitchFamily="65" charset="-120"/>
              <a:sym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52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預留位置 3"/>
          <p:cNvSpPr>
            <a:spLocks noGrp="1"/>
          </p:cNvSpPr>
          <p:nvPr>
            <p:ph sz="half" idx="1"/>
          </p:nvPr>
        </p:nvSpPr>
        <p:spPr>
          <a:xfrm>
            <a:off x="1656547" y="0"/>
            <a:ext cx="9543046" cy="3883068"/>
          </a:xfrm>
        </p:spPr>
        <p:txBody>
          <a:bodyPr rtlCol="0">
            <a:normAutofit/>
          </a:bodyPr>
          <a:lstStyle/>
          <a:p>
            <a:pPr marL="45720" indent="0">
              <a:buNone/>
            </a:pPr>
            <a:r>
              <a:rPr lang="en-US" altLang="zh-TW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3-3-2 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交通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服務隊及導護的規劃與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管理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  <a:sym typeface="Microsoft JhengHei UI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導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護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工作執行</a:t>
            </a:r>
            <a:endParaRPr lang="en-US" altLang="zh-TW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sym typeface="Microsoft JhengHei UI" panose="020B0604030504040204" pitchFamily="34" charset="-120"/>
            </a:endParaRPr>
          </a:p>
        </p:txBody>
      </p:sp>
      <p:pic>
        <p:nvPicPr>
          <p:cNvPr id="5" name="Picture 1" descr="20160510_1653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098" y="1863968"/>
            <a:ext cx="3553096" cy="4231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20160510_16533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886" y="1878800"/>
            <a:ext cx="3260280" cy="4216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119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預留位置 3"/>
          <p:cNvSpPr>
            <a:spLocks noGrp="1"/>
          </p:cNvSpPr>
          <p:nvPr>
            <p:ph sz="half" idx="1"/>
          </p:nvPr>
        </p:nvSpPr>
        <p:spPr>
          <a:xfrm>
            <a:off x="1630170" y="1"/>
            <a:ext cx="9543046" cy="1523999"/>
          </a:xfrm>
        </p:spPr>
        <p:txBody>
          <a:bodyPr rtlCol="0">
            <a:normAutofit/>
          </a:bodyPr>
          <a:lstStyle/>
          <a:p>
            <a:pPr marL="45720" indent="0">
              <a:buNone/>
            </a:pPr>
            <a:r>
              <a:rPr lang="en-US" altLang="zh-TW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3-4-1 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針對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學生違規、交通事故作統計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，</a:t>
            </a: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/>
            </a:r>
            <a:b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</a:b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       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並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實施輔導作為</a:t>
            </a:r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  <a:sym typeface="Microsoft JhengHei UI" panose="020B0604030504040204" pitchFamily="34" charset="-120"/>
            </a:endParaRPr>
          </a:p>
          <a:p>
            <a:pPr marL="45720" indent="0">
              <a:buNone/>
            </a:pPr>
            <a:endParaRPr lang="en-US" altLang="zh-TW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sym typeface="Microsoft JhengHei UI" panose="020B0604030504040204" pitchFamily="34" charset="-120"/>
            </a:endParaRPr>
          </a:p>
          <a:p>
            <a:pPr marL="45720" indent="0">
              <a:buNone/>
            </a:pP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  <a:sym typeface="Microsoft JhengHei UI" panose="020B0604030504040204" pitchFamily="34" charset="-12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301261" y="1169376"/>
            <a:ext cx="1145159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419272" y="1188058"/>
            <a:ext cx="1700414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582706" y="2545975"/>
            <a:ext cx="109996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5400" dirty="0">
                <a:latin typeface="文鼎標楷注音破音三" panose="020B0602010101010101" pitchFamily="34" charset="-120"/>
                <a:ea typeface="文鼎標楷注音破音三" panose="020B0602010101010101" pitchFamily="34" charset="-120"/>
                <a:sym typeface="Microsoft JhengHei UI" panose="020B0604030504040204" pitchFamily="34" charset="-120"/>
              </a:rPr>
              <a:t>113</a:t>
            </a:r>
            <a:r>
              <a:rPr lang="zh-TW" altLang="en-US" sz="5400" dirty="0">
                <a:latin typeface="文鼎標楷注音破音三" panose="020B0602010101010101" pitchFamily="34" charset="-120"/>
                <a:ea typeface="文鼎標楷注音破音三" panose="020B0602010101010101" pitchFamily="34" charset="-120"/>
                <a:sym typeface="Microsoft JhengHei UI" panose="020B0604030504040204" pitchFamily="34" charset="-120"/>
              </a:rPr>
              <a:t>學年度本校並無重大違規及事故</a:t>
            </a:r>
            <a:endParaRPr lang="en-US" altLang="zh-TW" sz="5400" dirty="0">
              <a:latin typeface="文鼎標楷注音破音三" panose="020B0602010101010101" pitchFamily="34" charset="-120"/>
              <a:ea typeface="文鼎標楷注音破音三" panose="020B0602010101010101" pitchFamily="34" charset="-120"/>
              <a:sym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7744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預留位置 3"/>
          <p:cNvSpPr>
            <a:spLocks noGrp="1"/>
          </p:cNvSpPr>
          <p:nvPr>
            <p:ph sz="half" idx="1"/>
          </p:nvPr>
        </p:nvSpPr>
        <p:spPr>
          <a:xfrm>
            <a:off x="1630170" y="1"/>
            <a:ext cx="9543046" cy="2115670"/>
          </a:xfrm>
        </p:spPr>
        <p:txBody>
          <a:bodyPr rtlCol="0">
            <a:normAutofit/>
          </a:bodyPr>
          <a:lstStyle/>
          <a:p>
            <a:pPr marL="45720" indent="0">
              <a:buNone/>
            </a:pPr>
            <a:r>
              <a:rPr lang="en-US" altLang="zh-TW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3-4-2 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針對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學生違規、交通事故作統計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，</a:t>
            </a: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/>
            </a:r>
            <a:b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</a:b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       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並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實施輔導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作為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  <a:sym typeface="Microsoft JhengHei UI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學生交通違規資料分析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  <a:sym typeface="Microsoft JhengHei UI" panose="020B0604030504040204" pitchFamily="34" charset="-120"/>
            </a:endParaRPr>
          </a:p>
          <a:p>
            <a:pPr marL="45720" indent="0">
              <a:buNone/>
            </a:pPr>
            <a:endParaRPr lang="en-US" altLang="zh-TW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sym typeface="Microsoft JhengHei UI" panose="020B0604030504040204" pitchFamily="34" charset="-120"/>
            </a:endParaRPr>
          </a:p>
          <a:p>
            <a:pPr marL="45720" indent="0">
              <a:buNone/>
            </a:pP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  <a:sym typeface="Microsoft JhengHei UI" panose="020B0604030504040204" pitchFamily="34" charset="-12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301261" y="1169376"/>
            <a:ext cx="1145159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419272" y="1188058"/>
            <a:ext cx="1700414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6" name="圖片 5" descr="畫面剪輯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1432371"/>
            <a:ext cx="4941884" cy="5362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095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預留位置 3"/>
          <p:cNvSpPr>
            <a:spLocks noGrp="1"/>
          </p:cNvSpPr>
          <p:nvPr>
            <p:ph sz="half" idx="1"/>
          </p:nvPr>
        </p:nvSpPr>
        <p:spPr>
          <a:xfrm>
            <a:off x="1630170" y="1"/>
            <a:ext cx="9543046" cy="3883068"/>
          </a:xfrm>
        </p:spPr>
        <p:txBody>
          <a:bodyPr rtlCol="0">
            <a:normAutofit/>
          </a:bodyPr>
          <a:lstStyle/>
          <a:p>
            <a:pPr marL="45720" indent="0">
              <a:buNone/>
            </a:pPr>
            <a:r>
              <a:rPr lang="en-US" altLang="zh-TW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3-5-1 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規劃家長接送區與愛心服務站，</a:t>
            </a: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/>
            </a:r>
            <a:b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</a:b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     </a:t>
            </a: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  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且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能鼓勵學生步行</a:t>
            </a:r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  <a:sym typeface="Microsoft JhengHei UI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家長接送區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sym typeface="Microsoft JhengHei UI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968" y="2869586"/>
            <a:ext cx="5871311" cy="3302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418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預留位置 3"/>
          <p:cNvSpPr>
            <a:spLocks noGrp="1"/>
          </p:cNvSpPr>
          <p:nvPr>
            <p:ph sz="half" idx="1"/>
          </p:nvPr>
        </p:nvSpPr>
        <p:spPr>
          <a:xfrm>
            <a:off x="1630170" y="1"/>
            <a:ext cx="9543046" cy="3883068"/>
          </a:xfrm>
        </p:spPr>
        <p:txBody>
          <a:bodyPr rtlCol="0">
            <a:normAutofit/>
          </a:bodyPr>
          <a:lstStyle/>
          <a:p>
            <a:pPr marL="45720" indent="0">
              <a:buNone/>
            </a:pPr>
            <a:r>
              <a:rPr lang="en-US" altLang="zh-TW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3-5-2 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規劃家長接送區與愛心服務站，</a:t>
            </a: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/>
            </a:r>
            <a:b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</a:b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     </a:t>
            </a: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  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且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能鼓勵學生步行</a:t>
            </a:r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  <a:sym typeface="Microsoft JhengHei UI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愛心服務站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sym typeface="Microsoft JhengHei UI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635" y="2448600"/>
            <a:ext cx="5099089" cy="286893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779" y="1709634"/>
            <a:ext cx="2585776" cy="459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75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58958" y="811291"/>
            <a:ext cx="7047550" cy="3507549"/>
          </a:xfrm>
        </p:spPr>
        <p:txBody>
          <a:bodyPr rtlCol="0">
            <a:normAutofit/>
          </a:bodyPr>
          <a:lstStyle/>
          <a:p>
            <a:pPr marL="914400" indent="-914400">
              <a:buFont typeface="+mj-ea"/>
              <a:buAutoNum type="ea1ChtPeriod" startAt="4"/>
            </a:pPr>
            <a:r>
              <a:rPr lang="zh-TW" altLang="en-US" sz="5400" b="1" dirty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創新與重大成效</a:t>
            </a:r>
          </a:p>
        </p:txBody>
      </p:sp>
    </p:spTree>
    <p:extLst>
      <p:ext uri="{BB962C8B-B14F-4D97-AF65-F5344CB8AC3E}">
        <p14:creationId xmlns:p14="http://schemas.microsoft.com/office/powerpoint/2010/main" val="174197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預留位置 3"/>
          <p:cNvSpPr>
            <a:spLocks noGrp="1"/>
          </p:cNvSpPr>
          <p:nvPr>
            <p:ph sz="half" idx="1"/>
          </p:nvPr>
        </p:nvSpPr>
        <p:spPr>
          <a:xfrm>
            <a:off x="1630170" y="1"/>
            <a:ext cx="9543046" cy="3883068"/>
          </a:xfrm>
        </p:spPr>
        <p:txBody>
          <a:bodyPr rtlCol="0">
            <a:normAutofit/>
          </a:bodyPr>
          <a:lstStyle/>
          <a:p>
            <a:pPr marL="45720" indent="0">
              <a:buNone/>
            </a:pPr>
            <a:r>
              <a:rPr lang="en-US" altLang="zh-TW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4-1-1 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清潔校園步道活動</a:t>
            </a:r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  <a:sym typeface="Microsoft JhengHei UI" panose="020B0604030504040204" pitchFamily="34" charset="-12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3718584"/>
              </p:ext>
            </p:extLst>
          </p:nvPr>
        </p:nvGraphicFramePr>
        <p:xfrm>
          <a:off x="564818" y="896815"/>
          <a:ext cx="10029912" cy="5899639"/>
        </p:xfrm>
        <a:graphic>
          <a:graphicData uri="http://schemas.openxmlformats.org/drawingml/2006/table">
            <a:tbl>
              <a:tblPr firstRow="1" firstCol="1" bandRow="1"/>
              <a:tblGrid>
                <a:gridCol w="1689395">
                  <a:extLst>
                    <a:ext uri="{9D8B030D-6E8A-4147-A177-3AD203B41FA5}">
                      <a16:colId xmlns:a16="http://schemas.microsoft.com/office/drawing/2014/main" val="638617413"/>
                    </a:ext>
                  </a:extLst>
                </a:gridCol>
                <a:gridCol w="2515884">
                  <a:extLst>
                    <a:ext uri="{9D8B030D-6E8A-4147-A177-3AD203B41FA5}">
                      <a16:colId xmlns:a16="http://schemas.microsoft.com/office/drawing/2014/main" val="1819714862"/>
                    </a:ext>
                  </a:extLst>
                </a:gridCol>
                <a:gridCol w="1852826">
                  <a:extLst>
                    <a:ext uri="{9D8B030D-6E8A-4147-A177-3AD203B41FA5}">
                      <a16:colId xmlns:a16="http://schemas.microsoft.com/office/drawing/2014/main" val="3869491734"/>
                    </a:ext>
                  </a:extLst>
                </a:gridCol>
                <a:gridCol w="3971807">
                  <a:extLst>
                    <a:ext uri="{9D8B030D-6E8A-4147-A177-3AD203B41FA5}">
                      <a16:colId xmlns:a16="http://schemas.microsoft.com/office/drawing/2014/main" val="1078870405"/>
                    </a:ext>
                  </a:extLst>
                </a:gridCol>
              </a:tblGrid>
              <a:tr h="6707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活動名稱</a:t>
                      </a:r>
                      <a:endParaRPr lang="zh-TW" sz="105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8519" marR="385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清潔校園步道</a:t>
                      </a:r>
                      <a:endParaRPr lang="zh-TW" sz="105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8519" marR="385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活動地點</a:t>
                      </a:r>
                      <a:endParaRPr lang="zh-TW" sz="105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8519" marR="385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校園各處</a:t>
                      </a:r>
                      <a:endParaRPr lang="zh-TW" sz="105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8519" marR="385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4377205"/>
                  </a:ext>
                </a:extLst>
              </a:tr>
              <a:tr h="2837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活動日期</a:t>
                      </a:r>
                      <a:endParaRPr lang="zh-TW" sz="105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8519" marR="385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114.5.15</a:t>
                      </a:r>
                      <a:endParaRPr lang="zh-TW" sz="105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8519" marR="385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參與對象</a:t>
                      </a:r>
                      <a:endParaRPr lang="zh-TW" sz="105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8519" marR="385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全校師生</a:t>
                      </a:r>
                      <a:endParaRPr lang="zh-TW" sz="105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8519" marR="385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8037181"/>
                  </a:ext>
                </a:extLst>
              </a:tr>
              <a:tr h="9144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05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活動內容</a:t>
                      </a:r>
                      <a:endParaRPr lang="zh-TW" sz="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8519" marR="385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因基隆較常下雨容易造成地板潮濕長青苔，造成學生上下學的通學道路易滑，本校創新洗地服務，賦予道路新樣貌，使全校師生安全無慮。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8519" marR="385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1201401"/>
                  </a:ext>
                </a:extLst>
              </a:tr>
              <a:tr h="40307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900" kern="10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活動照片</a:t>
                      </a:r>
                      <a:endParaRPr lang="zh-TW" sz="7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8519" marR="385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kern="100" dirty="0">
                        <a:effectLst/>
                        <a:latin typeface="標楷體" panose="03000509000000000000" pitchFamily="65" charset="-12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38519" marR="3851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3706146"/>
                  </a:ext>
                </a:extLst>
              </a:tr>
            </a:tbl>
          </a:graphicData>
        </a:graphic>
      </p:graphicFrame>
      <p:pic>
        <p:nvPicPr>
          <p:cNvPr id="1027" name="圖片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829" y="3135327"/>
            <a:ext cx="3685296" cy="3289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/>
          <a:srcRect l="12504" t="43554" r="10945"/>
          <a:stretch/>
        </p:blipFill>
        <p:spPr>
          <a:xfrm>
            <a:off x="6184111" y="2774910"/>
            <a:ext cx="4289213" cy="402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42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>
                <a:lumMod val="88000"/>
                <a:alpha val="93000"/>
              </a:srgbClr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4528462" y="543915"/>
            <a:ext cx="5890424" cy="2263258"/>
          </a:xfrm>
        </p:spPr>
        <p:txBody>
          <a:bodyPr rtlCol="0">
            <a:noAutofit/>
          </a:bodyPr>
          <a:lstStyle/>
          <a:p>
            <a:pPr algn="l"/>
            <a:r>
              <a:rPr lang="en-US" altLang="zh-TW" sz="5400" b="1" dirty="0" smtClean="0">
                <a:latin typeface="+mj-ea"/>
                <a:ea typeface="+mj-ea"/>
                <a:sym typeface="Arial" panose="020B0604020202020204" pitchFamily="34" charset="0"/>
              </a:rPr>
              <a:t/>
            </a:r>
            <a:br>
              <a:rPr lang="en-US" altLang="zh-TW" sz="5400" b="1" dirty="0" smtClean="0">
                <a:latin typeface="+mj-ea"/>
                <a:ea typeface="+mj-ea"/>
                <a:sym typeface="Arial" panose="020B0604020202020204" pitchFamily="34" charset="0"/>
              </a:rPr>
            </a:br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>簡報完畢</a:t>
            </a:r>
            <a:endParaRPr lang="zh-TW" altLang="en-US" sz="6000" dirty="0">
              <a:latin typeface="標楷體" panose="03000509000000000000" pitchFamily="65" charset="-120"/>
              <a:ea typeface="標楷體" panose="03000509000000000000" pitchFamily="65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40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預留位置 3"/>
          <p:cNvSpPr>
            <a:spLocks noGrp="1"/>
          </p:cNvSpPr>
          <p:nvPr>
            <p:ph sz="half" idx="1"/>
          </p:nvPr>
        </p:nvSpPr>
        <p:spPr>
          <a:xfrm>
            <a:off x="1630171" y="0"/>
            <a:ext cx="7578484" cy="3953163"/>
          </a:xfrm>
        </p:spPr>
        <p:txBody>
          <a:bodyPr rtlCol="0">
            <a:normAutofit/>
          </a:bodyPr>
          <a:lstStyle/>
          <a:p>
            <a:pPr marL="45720" indent="0" rtl="0">
              <a:buNone/>
            </a:pPr>
            <a:r>
              <a:rPr lang="en-US" altLang="zh-TW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1-1-1</a:t>
            </a: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 </a:t>
            </a:r>
            <a:r>
              <a:rPr lang="zh-TW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成立</a:t>
            </a:r>
            <a:r>
              <a:rPr lang="zh-TW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交通安全</a:t>
            </a:r>
            <a:r>
              <a:rPr lang="zh-TW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教育推動組織</a:t>
            </a:r>
            <a:endParaRPr lang="en-US" altLang="zh-TW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sym typeface="Microsoft JhengHei UI" panose="020B0604030504040204" pitchFamily="34" charset="-120"/>
            </a:endParaRPr>
          </a:p>
          <a:p>
            <a:pPr rtl="0">
              <a:buFont typeface="Wingdings" panose="05000000000000000000" pitchFamily="2" charset="2"/>
              <a:buChar char="Ø"/>
            </a:pP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推動組織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辦法</a:t>
            </a:r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  <a:sym typeface="Microsoft JhengHei UI" panose="020B0604030504040204" pitchFamily="34" charset="-120"/>
            </a:endParaRPr>
          </a:p>
        </p:txBody>
      </p:sp>
      <p:pic>
        <p:nvPicPr>
          <p:cNvPr id="5" name="圖片 4" descr="畫面剪輯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170" y="1547447"/>
            <a:ext cx="3589492" cy="5143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圖片 11" descr="畫面剪輯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039" y="1603879"/>
            <a:ext cx="3728445" cy="50870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957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預留位置 3"/>
          <p:cNvSpPr>
            <a:spLocks noGrp="1"/>
          </p:cNvSpPr>
          <p:nvPr>
            <p:ph sz="half" idx="1"/>
          </p:nvPr>
        </p:nvSpPr>
        <p:spPr>
          <a:xfrm>
            <a:off x="1630171" y="0"/>
            <a:ext cx="7578484" cy="3953163"/>
          </a:xfrm>
        </p:spPr>
        <p:txBody>
          <a:bodyPr rtlCol="0">
            <a:normAutofit/>
          </a:bodyPr>
          <a:lstStyle/>
          <a:p>
            <a:pPr marL="45720" indent="0">
              <a:buNone/>
            </a:pPr>
            <a:r>
              <a:rPr lang="en-US" altLang="zh-TW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1-1-2</a:t>
            </a: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 </a:t>
            </a:r>
            <a:r>
              <a:rPr lang="zh-TW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交通安全</a:t>
            </a:r>
            <a:r>
              <a:rPr lang="zh-TW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教育推動組織</a:t>
            </a:r>
            <a:endParaRPr lang="en-US" altLang="zh-TW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sym typeface="Microsoft JhengHei UI" panose="020B0604030504040204" pitchFamily="34" charset="-120"/>
            </a:endParaRPr>
          </a:p>
          <a:p>
            <a:pPr rtl="0">
              <a:buFont typeface="Wingdings" panose="05000000000000000000" pitchFamily="2" charset="2"/>
              <a:buChar char="Ø"/>
            </a:pP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定期會議進行檢討、考核</a:t>
            </a:r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  <a:sym typeface="Microsoft JhengHei UI" panose="020B0604030504040204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508" y="3109383"/>
            <a:ext cx="5865607" cy="33002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圖片 6" descr="畫面剪輯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055" y="1669965"/>
            <a:ext cx="4026505" cy="15845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246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預留位置 3"/>
          <p:cNvSpPr>
            <a:spLocks noGrp="1"/>
          </p:cNvSpPr>
          <p:nvPr>
            <p:ph sz="half" idx="1"/>
          </p:nvPr>
        </p:nvSpPr>
        <p:spPr>
          <a:xfrm>
            <a:off x="1630171" y="0"/>
            <a:ext cx="7578484" cy="3953163"/>
          </a:xfrm>
        </p:spPr>
        <p:txBody>
          <a:bodyPr rtlCol="0">
            <a:normAutofit/>
          </a:bodyPr>
          <a:lstStyle/>
          <a:p>
            <a:pPr marL="45720" indent="0">
              <a:buNone/>
            </a:pPr>
            <a:r>
              <a:rPr lang="en-US" altLang="zh-TW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1-1-2</a:t>
            </a: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 </a:t>
            </a:r>
            <a:r>
              <a:rPr lang="zh-TW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交通安全</a:t>
            </a:r>
            <a:r>
              <a:rPr lang="zh-TW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教育推動組織</a:t>
            </a:r>
            <a:endParaRPr lang="en-US" altLang="zh-TW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sym typeface="Microsoft JhengHei UI" panose="020B0604030504040204" pitchFamily="34" charset="-120"/>
            </a:endParaRPr>
          </a:p>
          <a:p>
            <a:pPr rtl="0">
              <a:buFont typeface="Wingdings" panose="05000000000000000000" pitchFamily="2" charset="2"/>
              <a:buChar char="Ø"/>
            </a:pP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定期會議進行檢討、考核</a:t>
            </a:r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  <a:sym typeface="Microsoft JhengHei UI" panose="020B0604030504040204" pitchFamily="34" charset="-120"/>
            </a:endParaRPr>
          </a:p>
        </p:txBody>
      </p:sp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424" y="1445479"/>
            <a:ext cx="4534445" cy="5248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圖片 2" descr="畫面剪輯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815" y="1445479"/>
            <a:ext cx="4377679" cy="5248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278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預留位置 3"/>
          <p:cNvSpPr>
            <a:spLocks noGrp="1"/>
          </p:cNvSpPr>
          <p:nvPr>
            <p:ph sz="half" idx="1"/>
          </p:nvPr>
        </p:nvSpPr>
        <p:spPr>
          <a:xfrm>
            <a:off x="1630171" y="0"/>
            <a:ext cx="7891898" cy="3953163"/>
          </a:xfrm>
        </p:spPr>
        <p:txBody>
          <a:bodyPr rtlCol="0">
            <a:normAutofit/>
          </a:bodyPr>
          <a:lstStyle/>
          <a:p>
            <a:pPr marL="45720" indent="0" rtl="0">
              <a:buNone/>
            </a:pPr>
            <a:r>
              <a:rPr lang="en-US" altLang="zh-TW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1-2-1</a:t>
            </a: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 </a:t>
            </a:r>
            <a:r>
              <a:rPr lang="zh-TW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強化教師交通安全教育知能</a:t>
            </a:r>
            <a:endParaRPr lang="en-US" altLang="zh-TW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sym typeface="Microsoft JhengHei UI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全校教職員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交通安全教育座談會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  <a:sym typeface="Microsoft JhengHei UI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92" y="2233190"/>
            <a:ext cx="5350318" cy="30179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381" y="3415145"/>
            <a:ext cx="5293130" cy="29856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467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預留位置 3"/>
          <p:cNvSpPr>
            <a:spLocks noGrp="1"/>
          </p:cNvSpPr>
          <p:nvPr>
            <p:ph sz="half" idx="1"/>
          </p:nvPr>
        </p:nvSpPr>
        <p:spPr>
          <a:xfrm>
            <a:off x="1630171" y="0"/>
            <a:ext cx="7578484" cy="3953163"/>
          </a:xfrm>
        </p:spPr>
        <p:txBody>
          <a:bodyPr rtlCol="0">
            <a:normAutofit/>
          </a:bodyPr>
          <a:lstStyle/>
          <a:p>
            <a:pPr marL="45720" indent="0" rtl="0">
              <a:buNone/>
            </a:pPr>
            <a:r>
              <a:rPr lang="en-US" altLang="zh-TW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1-2-2</a:t>
            </a: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 </a:t>
            </a:r>
            <a:r>
              <a:rPr lang="zh-TW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強化教師交通安全教育知能</a:t>
            </a:r>
            <a:endParaRPr lang="en-US" altLang="zh-TW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sym typeface="Microsoft JhengHei UI" panose="020B0604030504040204" pitchFamily="34" charset="-120"/>
            </a:endParaRPr>
          </a:p>
          <a:p>
            <a:pPr rtl="0">
              <a:buFont typeface="Wingdings" panose="05000000000000000000" pitchFamily="2" charset="2"/>
              <a:buChar char="Ø"/>
            </a:pP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交通安全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教師研習、示範教學等</a:t>
            </a:r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  <a:sym typeface="Microsoft JhengHei UI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5042" y="2309385"/>
            <a:ext cx="3301628" cy="2731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圖片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37" y="2333180"/>
            <a:ext cx="3615799" cy="2707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圖片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438" y="1737885"/>
            <a:ext cx="3607402" cy="2707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308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預留位置 3"/>
          <p:cNvSpPr>
            <a:spLocks noGrp="1"/>
          </p:cNvSpPr>
          <p:nvPr>
            <p:ph sz="half" idx="1"/>
          </p:nvPr>
        </p:nvSpPr>
        <p:spPr>
          <a:xfrm>
            <a:off x="1630171" y="0"/>
            <a:ext cx="9210744" cy="3953163"/>
          </a:xfrm>
        </p:spPr>
        <p:txBody>
          <a:bodyPr rtlCol="0">
            <a:normAutofit/>
          </a:bodyPr>
          <a:lstStyle/>
          <a:p>
            <a:pPr marL="45720" indent="0" rtl="0">
              <a:buNone/>
            </a:pPr>
            <a:r>
              <a:rPr lang="en-US" altLang="zh-TW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1-3-1</a:t>
            </a: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 </a:t>
            </a:r>
            <a:r>
              <a:rPr lang="zh-TW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向家長與社區民眾進行交通安全宣導</a:t>
            </a:r>
            <a:endParaRPr lang="en-US" altLang="zh-TW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sym typeface="Microsoft JhengHei UI" panose="020B0604030504040204" pitchFamily="34" charset="-120"/>
            </a:endParaRPr>
          </a:p>
          <a:p>
            <a:pPr rtl="0">
              <a:buFont typeface="Wingdings" panose="05000000000000000000" pitchFamily="2" charset="2"/>
              <a:buChar char="Ø"/>
            </a:pP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  <a:sym typeface="Microsoft JhengHei UI" panose="020B0604030504040204" pitchFamily="34" charset="-120"/>
              </a:rPr>
              <a:t>多元型式及管道進行宣導</a:t>
            </a:r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  <a:sym typeface="Microsoft JhengHei UI" panose="020B0604030504040204" pitchFamily="34" charset="-120"/>
            </a:endParaRPr>
          </a:p>
        </p:txBody>
      </p:sp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16" y="1613084"/>
            <a:ext cx="3571642" cy="5081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圖片 2" descr="畫面剪輯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021" y="1613084"/>
            <a:ext cx="3625044" cy="5081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圖片 4" descr="畫面剪輯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428" y="2242064"/>
            <a:ext cx="3865221" cy="3422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448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返校 16x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0894880_TF02895270_TF02895270.potx" id="{15BD8E58-BE37-41A7-BD41-6203C8D260CA}" vid="{1F1D5BD3-1C6E-4CC7-BFD3-42C79E72E174}"/>
    </a:ext>
  </a:extLst>
</a:theme>
</file>

<file path=ppt/theme/theme2.xml><?xml version="1.0" encoding="utf-8"?>
<a:theme xmlns:a="http://schemas.openxmlformats.org/drawingml/2006/main" name="Office 佈景主題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2609</TotalTime>
  <Words>689</Words>
  <Application>Microsoft Office PowerPoint</Application>
  <PresentationFormat>寬螢幕</PresentationFormat>
  <Paragraphs>149</Paragraphs>
  <Slides>37</Slides>
  <Notes>37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37</vt:i4>
      </vt:variant>
    </vt:vector>
  </HeadingPairs>
  <TitlesOfParts>
    <vt:vector size="49" baseType="lpstr">
      <vt:lpstr>Microsoft JhengHei UI</vt:lpstr>
      <vt:lpstr>Mingliu</vt:lpstr>
      <vt:lpstr>文鼎標楷注音破音三</vt:lpstr>
      <vt:lpstr>微軟正黑體</vt:lpstr>
      <vt:lpstr>新細明體</vt:lpstr>
      <vt:lpstr>標楷體</vt:lpstr>
      <vt:lpstr>Arial</vt:lpstr>
      <vt:lpstr>Calibri</vt:lpstr>
      <vt:lpstr>Cambria</vt:lpstr>
      <vt:lpstr>Times New Roman</vt:lpstr>
      <vt:lpstr>Wingdings</vt:lpstr>
      <vt:lpstr>返校 16x9</vt:lpstr>
      <vt:lpstr>信義國民中學  114年度國民中小學交通安全教育 績優學校評選報告</vt:lpstr>
      <vt:lpstr>報告大綱</vt:lpstr>
      <vt:lpstr>組織、計畫與宣導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教學與活動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交通安全與輔導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創新與重大成效</vt:lpstr>
      <vt:lpstr>PowerPoint 簡報</vt:lpstr>
      <vt:lpstr> 簡報完畢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信義國民中學  114年度國民中小學交通安全教育 績優學校評選報告</dc:title>
  <dc:creator>syjhpc</dc:creator>
  <cp:lastModifiedBy>syjhpc</cp:lastModifiedBy>
  <cp:revision>73</cp:revision>
  <dcterms:created xsi:type="dcterms:W3CDTF">2025-10-09T08:29:52Z</dcterms:created>
  <dcterms:modified xsi:type="dcterms:W3CDTF">2025-10-15T05:02:58Z</dcterms:modified>
</cp:coreProperties>
</file>